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4" r:id="rId1"/>
    <p:sldMasterId id="2147483711" r:id="rId2"/>
    <p:sldMasterId id="2147483724" r:id="rId3"/>
  </p:sldMasterIdLst>
  <p:notesMasterIdLst>
    <p:notesMasterId r:id="rId51"/>
  </p:notesMasterIdLst>
  <p:handoutMasterIdLst>
    <p:handoutMasterId r:id="rId52"/>
  </p:handoutMasterIdLst>
  <p:sldIdLst>
    <p:sldId id="324" r:id="rId4"/>
    <p:sldId id="288" r:id="rId5"/>
    <p:sldId id="392" r:id="rId6"/>
    <p:sldId id="396" r:id="rId7"/>
    <p:sldId id="397" r:id="rId8"/>
    <p:sldId id="421" r:id="rId9"/>
    <p:sldId id="398" r:id="rId10"/>
    <p:sldId id="399" r:id="rId11"/>
    <p:sldId id="400" r:id="rId12"/>
    <p:sldId id="401" r:id="rId13"/>
    <p:sldId id="402" r:id="rId14"/>
    <p:sldId id="403" r:id="rId15"/>
    <p:sldId id="422" r:id="rId16"/>
    <p:sldId id="423" r:id="rId17"/>
    <p:sldId id="424" r:id="rId18"/>
    <p:sldId id="419" r:id="rId19"/>
    <p:sldId id="413" r:id="rId20"/>
    <p:sldId id="414" r:id="rId21"/>
    <p:sldId id="415" r:id="rId22"/>
    <p:sldId id="420" r:id="rId23"/>
    <p:sldId id="408" r:id="rId24"/>
    <p:sldId id="428" r:id="rId25"/>
    <p:sldId id="430" r:id="rId26"/>
    <p:sldId id="431" r:id="rId27"/>
    <p:sldId id="432" r:id="rId28"/>
    <p:sldId id="433" r:id="rId29"/>
    <p:sldId id="435" r:id="rId30"/>
    <p:sldId id="436" r:id="rId31"/>
    <p:sldId id="437" r:id="rId32"/>
    <p:sldId id="499" r:id="rId33"/>
    <p:sldId id="438" r:id="rId34"/>
    <p:sldId id="439" r:id="rId35"/>
    <p:sldId id="441" r:id="rId36"/>
    <p:sldId id="440" r:id="rId37"/>
    <p:sldId id="442" r:id="rId38"/>
    <p:sldId id="446" r:id="rId39"/>
    <p:sldId id="447" r:id="rId40"/>
    <p:sldId id="448" r:id="rId41"/>
    <p:sldId id="449" r:id="rId42"/>
    <p:sldId id="450" r:id="rId43"/>
    <p:sldId id="472" r:id="rId44"/>
    <p:sldId id="452" r:id="rId45"/>
    <p:sldId id="471" r:id="rId46"/>
    <p:sldId id="453" r:id="rId47"/>
    <p:sldId id="455" r:id="rId48"/>
    <p:sldId id="456" r:id="rId49"/>
    <p:sldId id="417" r:id="rId50"/>
  </p:sldIdLst>
  <p:sldSz cx="12192000" cy="6858000"/>
  <p:notesSz cx="6858000" cy="9144000"/>
  <p:embeddedFontLst>
    <p:embeddedFont>
      <p:font typeface="Arial Rounded MT Bold" panose="020F0704030504030204" pitchFamily="34" charset="0"/>
      <p:regular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Roboto Condensed Light" panose="02000000000000000000" pitchFamily="2" charset="0"/>
      <p:regular r:id="rId63"/>
      <p:italic r:id="rId64"/>
    </p:embeddedFont>
    <p:embeddedFont>
      <p:font typeface="Wingdings 3" panose="05040102010807070707" pitchFamily="18" charset="2"/>
      <p:regular r:id="rId65"/>
    </p:embeddedFont>
  </p:embeddedFontLst>
  <p:custDataLst>
    <p:tags r:id="rId6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1.fntdata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gs" Target="tags/tag1.xml"/><Relationship Id="rId5" Type="http://schemas.openxmlformats.org/officeDocument/2006/relationships/slide" Target="slides/slide2.xml"/><Relationship Id="rId61" Type="http://schemas.openxmlformats.org/officeDocument/2006/relationships/font" Target="fonts/font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7.fntdata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921DC-3109-4569-9FE5-3F5BA0747F75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E4867-9854-45D8-A58B-AED9F0BB4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69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0.jpe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0.jpeg"/><Relationship Id="rId5" Type="http://schemas.openxmlformats.org/officeDocument/2006/relationships/image" Target="../media/image6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950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1749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8936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5664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9760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1568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5664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9760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79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918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800" b="1"/>
              <a:t>Analysis and Design of Algorithms </a:t>
            </a:r>
            <a:r>
              <a:rPr lang="en-US" sz="18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(ADA</a:t>
            </a:r>
            <a:r>
              <a:rPr lang="en-US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</a:p>
          <a:p>
            <a:r>
              <a:rPr lang="en-US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3150703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565204" y="2657799"/>
            <a:ext cx="2103120" cy="20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0492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>
            <a:fillRect/>
          </a:stretch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>
            <a:fillRect/>
          </a:stretch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Write here Section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1625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/>
          <p:nvPr userDrawn="1"/>
        </p:nvSpPr>
        <p:spPr>
          <a:xfrm>
            <a:off x="4038600" y="6604000"/>
            <a:ext cx="4283765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6 –Exploring Graphs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rcRect t="86739" r="1768" b="3535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solidFill>
            <a:srgbClr val="F48CAF"/>
          </a:solidFill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>
              <a:defRPr lang="en-US" sz="3400" b="1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solidFill>
            <a:srgbClr val="DFDFDF">
              <a:alpha val="49804"/>
            </a:srgbClr>
          </a:solidFill>
          <a:ln>
            <a:noFill/>
          </a:ln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8228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/>
          <p:nvPr userDrawn="1"/>
        </p:nvSpPr>
        <p:spPr>
          <a:xfrm>
            <a:off x="4038599" y="6604000"/>
            <a:ext cx="4383505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6 –Exploring Graphs 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080386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>
            <a:fillRect/>
          </a:stretch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/>
          <p:nvPr userDrawn="1"/>
        </p:nvSpPr>
        <p:spPr>
          <a:xfrm>
            <a:off x="4038599" y="6604000"/>
            <a:ext cx="4270513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Basics of Algorithms and Mathematics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>
          <a:blip r:embed="rId3"/>
          <a:srcRect t="86739" r="1768" b="3535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solidFill>
            <a:srgbClr val="DFDFDF">
              <a:alpha val="49804"/>
            </a:srgbClr>
          </a:solidFill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>
              <a:defRPr lang="en-US" sz="3400" b="1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/>
          <p:nvPr userDrawn="1"/>
        </p:nvSpPr>
        <p:spPr>
          <a:xfrm>
            <a:off x="4038600" y="6604000"/>
            <a:ext cx="4297018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6 –Exploring Graphs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rcRect t="86739" r="1768" b="3535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36530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/>
          <p:nvPr userDrawn="1"/>
        </p:nvSpPr>
        <p:spPr>
          <a:xfrm>
            <a:off x="4038599" y="6604000"/>
            <a:ext cx="439954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6 –Exploring Graphs 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91440" y="6593188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/>
          <p:nvPr userDrawn="1"/>
        </p:nvSpPr>
        <p:spPr>
          <a:xfrm>
            <a:off x="4038599" y="6604000"/>
            <a:ext cx="433537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6 –Exploring Graphs 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00502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2920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44501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943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97495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89687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15680" y="98400"/>
            <a:ext cx="11360160" cy="353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6378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33521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38804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241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37660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15156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0885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25664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9760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1568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25664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9760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4183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8718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05304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64927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848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2869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07162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15680" y="98400"/>
            <a:ext cx="11360160" cy="353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924440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40368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9739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06819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16895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06216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25664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9760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1568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25664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09760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500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15680" y="98400"/>
            <a:ext cx="11360160" cy="353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167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197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666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3830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;p1"/>
          <p:cNvPicPr/>
          <p:nvPr/>
        </p:nvPicPr>
        <p:blipFill>
          <a:blip r:embed="rId35"/>
          <a:stretch/>
        </p:blipFill>
        <p:spPr>
          <a:xfrm>
            <a:off x="7680" y="2880"/>
            <a:ext cx="12176160" cy="6852000"/>
          </a:xfrm>
          <a:prstGeom prst="rect">
            <a:avLst/>
          </a:prstGeom>
          <a:ln>
            <a:noFill/>
          </a:ln>
        </p:spPr>
      </p:pic>
      <p:pic>
        <p:nvPicPr>
          <p:cNvPr id="6" name="Google Shape;7;p1"/>
          <p:cNvPicPr/>
          <p:nvPr/>
        </p:nvPicPr>
        <p:blipFill>
          <a:blip r:embed="rId36"/>
          <a:stretch/>
        </p:blipFill>
        <p:spPr>
          <a:xfrm>
            <a:off x="-17280" y="-2880"/>
            <a:ext cx="12201600" cy="6857760"/>
          </a:xfrm>
          <a:prstGeom prst="rect">
            <a:avLst/>
          </a:prstGeom>
          <a:ln>
            <a:noFill/>
          </a:ln>
        </p:spPr>
      </p:pic>
      <p:pic>
        <p:nvPicPr>
          <p:cNvPr id="2" name="Google Shape;10;p1"/>
          <p:cNvPicPr/>
          <p:nvPr/>
        </p:nvPicPr>
        <p:blipFill>
          <a:blip r:embed="rId37"/>
          <a:stretch/>
        </p:blipFill>
        <p:spPr>
          <a:xfrm>
            <a:off x="9817920" y="198240"/>
            <a:ext cx="1993440" cy="49488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15680" y="992640"/>
            <a:ext cx="11360160" cy="2736480"/>
          </a:xfrm>
          <a:prstGeom prst="rect">
            <a:avLst/>
          </a:prstGeom>
        </p:spPr>
        <p:txBody>
          <a:bodyPr tIns="91440" bIns="91440" anchor="b">
            <a:normAutofit/>
          </a:bodyPr>
          <a:lstStyle/>
          <a:p>
            <a:pPr algn="ctr"/>
            <a:r>
              <a:rPr lang="en-US" sz="6933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109723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11287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667" r:id="rId17"/>
    <p:sldLayoutId id="2147483670" r:id="rId18"/>
    <p:sldLayoutId id="2147483688" r:id="rId19"/>
    <p:sldLayoutId id="2147483689" r:id="rId20"/>
    <p:sldLayoutId id="2147483690" r:id="rId21"/>
    <p:sldLayoutId id="2147483673" r:id="rId22"/>
    <p:sldLayoutId id="2147483691" r:id="rId23"/>
    <p:sldLayoutId id="2147483674" r:id="rId24"/>
    <p:sldLayoutId id="2147483676" r:id="rId25"/>
    <p:sldLayoutId id="2147483677" r:id="rId26"/>
    <p:sldLayoutId id="2147483678" r:id="rId27"/>
    <p:sldLayoutId id="2147483679" r:id="rId28"/>
    <p:sldLayoutId id="2147483681" r:id="rId29"/>
    <p:sldLayoutId id="2147483683" r:id="rId30"/>
    <p:sldLayoutId id="2147483682" r:id="rId31"/>
    <p:sldLayoutId id="2147483684" r:id="rId32"/>
    <p:sldLayoutId id="2147483685" r:id="rId33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86" indent="-431989" algn="l" defTabSz="1219170" rtl="0" eaLnBrk="1" latinLnBrk="0" hangingPunct="1">
        <a:lnSpc>
          <a:spcPct val="90000"/>
        </a:lnSpc>
        <a:spcBef>
          <a:spcPts val="1889"/>
        </a:spcBef>
        <a:buClr>
          <a:srgbClr val="000000"/>
        </a:buClr>
        <a:buSzPct val="45000"/>
        <a:buFont typeface="Wingdings" charset="2"/>
        <a:buChar char="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6;p1"/>
          <p:cNvPicPr/>
          <p:nvPr/>
        </p:nvPicPr>
        <p:blipFill>
          <a:blip r:embed="rId14"/>
          <a:stretch/>
        </p:blipFill>
        <p:spPr>
          <a:xfrm>
            <a:off x="7680" y="2880"/>
            <a:ext cx="12176160" cy="6852000"/>
          </a:xfrm>
          <a:prstGeom prst="rect">
            <a:avLst/>
          </a:prstGeom>
          <a:ln>
            <a:noFill/>
          </a:ln>
        </p:spPr>
      </p:pic>
      <p:pic>
        <p:nvPicPr>
          <p:cNvPr id="42" name="Google Shape;7;p1"/>
          <p:cNvPicPr/>
          <p:nvPr/>
        </p:nvPicPr>
        <p:blipFill>
          <a:blip r:embed="rId15"/>
          <a:stretch/>
        </p:blipFill>
        <p:spPr>
          <a:xfrm>
            <a:off x="-17280" y="-2880"/>
            <a:ext cx="12201600" cy="6857760"/>
          </a:xfrm>
          <a:prstGeom prst="rect">
            <a:avLst/>
          </a:prstGeom>
          <a:ln>
            <a:noFill/>
          </a:ln>
        </p:spPr>
      </p:pic>
      <p:pic>
        <p:nvPicPr>
          <p:cNvPr id="43" name="Google Shape;10;p1"/>
          <p:cNvPicPr/>
          <p:nvPr/>
        </p:nvPicPr>
        <p:blipFill>
          <a:blip r:embed="rId16"/>
          <a:stretch/>
        </p:blipFill>
        <p:spPr>
          <a:xfrm>
            <a:off x="9817920" y="198240"/>
            <a:ext cx="1993440" cy="494880"/>
          </a:xfrm>
          <a:prstGeom prst="rect">
            <a:avLst/>
          </a:prstGeom>
          <a:ln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algn="ctr"/>
            <a:r>
              <a:rPr lang="en-US" sz="3067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 algn="ctr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 algn="ctr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 algn="ctr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83165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86" indent="-431989" algn="ctr" defTabSz="1219170" rtl="0" eaLnBrk="1" latinLnBrk="0" hangingPunct="1">
        <a:lnSpc>
          <a:spcPct val="90000"/>
        </a:lnSpc>
        <a:spcBef>
          <a:spcPts val="1889"/>
        </a:spcBef>
        <a:buClr>
          <a:srgbClr val="000000"/>
        </a:buClr>
        <a:buSzPct val="45000"/>
        <a:buFont typeface="Wingdings" charset="2"/>
        <a:buChar char="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6;p1"/>
          <p:cNvPicPr/>
          <p:nvPr/>
        </p:nvPicPr>
        <p:blipFill>
          <a:blip r:embed="rId14"/>
          <a:stretch/>
        </p:blipFill>
        <p:spPr>
          <a:xfrm>
            <a:off x="7680" y="2880"/>
            <a:ext cx="12176160" cy="6852000"/>
          </a:xfrm>
          <a:prstGeom prst="rect">
            <a:avLst/>
          </a:prstGeom>
          <a:ln>
            <a:noFill/>
          </a:ln>
        </p:spPr>
      </p:pic>
      <p:pic>
        <p:nvPicPr>
          <p:cNvPr id="83" name="Google Shape;7;p1"/>
          <p:cNvPicPr/>
          <p:nvPr/>
        </p:nvPicPr>
        <p:blipFill>
          <a:blip r:embed="rId15"/>
          <a:stretch/>
        </p:blipFill>
        <p:spPr>
          <a:xfrm>
            <a:off x="-17280" y="-2880"/>
            <a:ext cx="12201600" cy="6857760"/>
          </a:xfrm>
          <a:prstGeom prst="rect">
            <a:avLst/>
          </a:prstGeom>
          <a:ln>
            <a:noFill/>
          </a:ln>
        </p:spPr>
      </p:pic>
      <p:pic>
        <p:nvPicPr>
          <p:cNvPr id="84" name="Google Shape;10;p1"/>
          <p:cNvPicPr/>
          <p:nvPr/>
        </p:nvPicPr>
        <p:blipFill>
          <a:blip r:embed="rId16"/>
          <a:stretch/>
        </p:blipFill>
        <p:spPr>
          <a:xfrm>
            <a:off x="9817920" y="198240"/>
            <a:ext cx="1993440" cy="494880"/>
          </a:xfrm>
          <a:prstGeom prst="rect">
            <a:avLst/>
          </a:prstGeom>
          <a:ln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15680" y="103200"/>
            <a:ext cx="3743520" cy="741600"/>
          </a:xfrm>
          <a:prstGeom prst="rect">
            <a:avLst/>
          </a:prstGeom>
        </p:spPr>
        <p:txBody>
          <a:bodyPr tIns="91440" bIns="91440" anchor="b">
            <a:normAutofit fontScale="42000"/>
          </a:bodyPr>
          <a:lstStyle/>
          <a:p>
            <a:pPr algn="ctr"/>
            <a:r>
              <a:rPr lang="en-US" sz="3067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15680" y="1128480"/>
            <a:ext cx="5565120" cy="423888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 algn="ctr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 algn="ctr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 algn="ctr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10720" y="1128480"/>
            <a:ext cx="5565120" cy="423888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 algn="ctr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 algn="ctr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 algn="ctr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375055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86" indent="-431989" algn="ctr" defTabSz="1219170" rtl="0" eaLnBrk="1" latinLnBrk="0" hangingPunct="1">
        <a:lnSpc>
          <a:spcPct val="90000"/>
        </a:lnSpc>
        <a:spcBef>
          <a:spcPts val="1889"/>
        </a:spcBef>
        <a:buClr>
          <a:srgbClr val="000000"/>
        </a:buClr>
        <a:buSzPct val="45000"/>
        <a:buFont typeface="Wingdings" charset="2"/>
        <a:buChar char="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3;p9">
            <a:extLst>
              <a:ext uri="{FF2B5EF4-FFF2-40B4-BE49-F238E27FC236}">
                <a16:creationId xmlns:a16="http://schemas.microsoft.com/office/drawing/2014/main" id="{4E04274C-CC9E-09EA-694D-72DDE16F88C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4286" y="843378"/>
            <a:ext cx="11922711" cy="5930283"/>
          </a:xfrm>
          <a:prstGeom prst="rect">
            <a:avLst/>
          </a:prstGeom>
          <a:ln>
            <a:noFill/>
          </a:ln>
        </p:spPr>
      </p:pic>
      <p:pic>
        <p:nvPicPr>
          <p:cNvPr id="4" name="Google Shape;34;p9">
            <a:extLst>
              <a:ext uri="{FF2B5EF4-FFF2-40B4-BE49-F238E27FC236}">
                <a16:creationId xmlns:a16="http://schemas.microsoft.com/office/drawing/2014/main" id="{04E1ADAE-071A-5D60-0F89-0A342F11FDA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09806" y="1608774"/>
            <a:ext cx="3914730" cy="856375"/>
          </a:xfrm>
          <a:prstGeom prst="rect">
            <a:avLst/>
          </a:prstGeom>
          <a:ln>
            <a:noFill/>
          </a:ln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62C25E1A-7F17-B12F-FD09-1BE4E86E2E46}"/>
              </a:ext>
            </a:extLst>
          </p:cNvPr>
          <p:cNvSpPr/>
          <p:nvPr/>
        </p:nvSpPr>
        <p:spPr>
          <a:xfrm>
            <a:off x="4040761" y="2420512"/>
            <a:ext cx="6751771" cy="16312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98A3"/>
                </a:solidFill>
                <a:latin typeface="CastleT" panose="020E0602050706020204" pitchFamily="34" charset="0"/>
              </a:rPr>
              <a:t>Department of IT Engineering</a:t>
            </a:r>
          </a:p>
          <a:p>
            <a:pPr algn="ctr"/>
            <a:endParaRPr lang="en-US" sz="1600" b="1" dirty="0">
              <a:solidFill>
                <a:srgbClr val="0098A3"/>
              </a:solidFill>
              <a:latin typeface="CastleT" panose="020E0602050706020204" pitchFamily="34" charset="0"/>
            </a:endParaRPr>
          </a:p>
          <a:p>
            <a:pPr algn="ctr"/>
            <a:r>
              <a:rPr lang="en-US" sz="1600" b="1" dirty="0">
                <a:solidFill>
                  <a:srgbClr val="0098A3"/>
                </a:solidFill>
                <a:latin typeface="CastleT" panose="020E0602050706020204" pitchFamily="34" charset="0"/>
              </a:rPr>
              <a:t>Chapter 6</a:t>
            </a:r>
          </a:p>
          <a:p>
            <a:pPr algn="ctr"/>
            <a:r>
              <a:rPr lang="en-US" sz="1600" b="1" dirty="0">
                <a:solidFill>
                  <a:srgbClr val="0098A3"/>
                </a:solidFill>
                <a:latin typeface="CastleT" panose="020E0602050706020204" pitchFamily="34" charset="0"/>
              </a:rPr>
              <a:t>Graph Algorithms</a:t>
            </a:r>
          </a:p>
          <a:p>
            <a:pPr algn="ctr"/>
            <a:r>
              <a:rPr lang="en-IN" sz="1600" b="1" dirty="0">
                <a:solidFill>
                  <a:schemeClr val="accent5">
                    <a:lumMod val="50000"/>
                  </a:schemeClr>
                </a:solidFill>
                <a:latin typeface="CastleT" panose="020E0602050706020204"/>
              </a:rPr>
              <a:t>Subject Code: </a:t>
            </a:r>
            <a:r>
              <a:rPr lang="en-IN" sz="16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Cambria-Bold"/>
              </a:rPr>
              <a:t>01CE0503</a:t>
            </a:r>
            <a:endParaRPr lang="en-IN" sz="1600" b="1" dirty="0">
              <a:solidFill>
                <a:schemeClr val="accent5">
                  <a:lumMod val="50000"/>
                </a:schemeClr>
              </a:solidFill>
              <a:latin typeface="CastleT" panose="020E0602050706020204"/>
            </a:endParaRPr>
          </a:p>
          <a:p>
            <a:pPr algn="ctr"/>
            <a:r>
              <a:rPr lang="en-IN" sz="20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CastleT" panose="020E0602050706020204"/>
              </a:rPr>
              <a:t>D</a:t>
            </a:r>
            <a:r>
              <a:rPr lang="en-US" sz="20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CastleT" panose="020E0602050706020204"/>
              </a:rPr>
              <a:t>esign and Analysis of Algorithm (DAA)</a:t>
            </a:r>
            <a:endParaRPr lang="en-IN" sz="2000" b="1" dirty="0">
              <a:solidFill>
                <a:schemeClr val="accent2">
                  <a:lumMod val="90000"/>
                  <a:lumOff val="10000"/>
                </a:schemeClr>
              </a:solidFill>
              <a:latin typeface="CastleT" panose="020E060205070602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92C64-E67A-DAE4-DA88-D044EAE7E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760" y="4484949"/>
            <a:ext cx="1075143" cy="136391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18FE1-D06F-7EEA-5283-CBD6E7443088}"/>
              </a:ext>
            </a:extLst>
          </p:cNvPr>
          <p:cNvSpPr txBox="1"/>
          <p:nvPr/>
        </p:nvSpPr>
        <p:spPr>
          <a:xfrm>
            <a:off x="8560937" y="5992428"/>
            <a:ext cx="1889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1" dirty="0">
                <a:latin typeface="Arial Rounded MT Bold" panose="020F0704030504030204" pitchFamily="34" charset="0"/>
              </a:rPr>
              <a:t>Prof. Yatri Davda</a:t>
            </a:r>
          </a:p>
        </p:txBody>
      </p:sp>
    </p:spTree>
    <p:extLst>
      <p:ext uri="{BB962C8B-B14F-4D97-AF65-F5344CB8AC3E}">
        <p14:creationId xmlns:p14="http://schemas.microsoft.com/office/powerpoint/2010/main" val="153532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Depth-First Search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  <a:solidFill>
            <a:srgbClr val="424242"/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</a:rPr>
              <a:t>procedure dfsearch(G)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   </a:t>
            </a:r>
            <a:r>
              <a:rPr lang="en-US" b="1">
                <a:solidFill>
                  <a:srgbClr val="F9C5D7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F9C5D7"/>
                </a:solidFill>
                <a:latin typeface="Consolas" panose="020B0609020204030204" pitchFamily="49" charset="0"/>
              </a:rPr>
              <a:t> each v Є N </a:t>
            </a:r>
            <a:r>
              <a:rPr lang="en-US" b="1">
                <a:solidFill>
                  <a:srgbClr val="F9C5D7"/>
                </a:solidFill>
                <a:latin typeface="Consolas" panose="020B0609020204030204" pitchFamily="49" charset="0"/>
              </a:rPr>
              <a:t>do</a:t>
            </a:r>
            <a:endParaRPr lang="en-US">
              <a:solidFill>
                <a:srgbClr val="F9C5D7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F9C5D7"/>
                </a:solidFill>
                <a:latin typeface="Consolas" panose="020B0609020204030204" pitchFamily="49" charset="0"/>
              </a:rPr>
              <a:t>   		</a:t>
            </a:r>
            <a:r>
              <a:rPr lang="en-US">
                <a:solidFill>
                  <a:srgbClr val="F9C5D7"/>
                </a:solidFill>
                <a:latin typeface="Consolas" panose="020B0609020204030204" pitchFamily="49" charset="0"/>
              </a:rPr>
              <a:t>mark[v] ← not-visited</a:t>
            </a:r>
          </a:p>
          <a:p>
            <a:pPr marL="0" indent="0">
              <a:buNone/>
            </a:pPr>
            <a:r>
              <a:rPr lang="en-US">
                <a:solidFill>
                  <a:srgbClr val="F9C5D7"/>
                </a:solidFill>
                <a:latin typeface="Consolas" panose="020B0609020204030204" pitchFamily="49" charset="0"/>
              </a:rPr>
              <a:t>   </a:t>
            </a:r>
            <a:r>
              <a:rPr lang="en-US" b="1">
                <a:solidFill>
                  <a:srgbClr val="F9C5D7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F9C5D7"/>
                </a:solidFill>
                <a:latin typeface="Consolas" panose="020B0609020204030204" pitchFamily="49" charset="0"/>
              </a:rPr>
              <a:t> each v Є N </a:t>
            </a:r>
            <a:r>
              <a:rPr lang="en-US" b="1">
                <a:solidFill>
                  <a:srgbClr val="F9C5D7"/>
                </a:solidFill>
                <a:latin typeface="Consolas" panose="020B0609020204030204" pitchFamily="49" charset="0"/>
              </a:rPr>
              <a:t>do </a:t>
            </a:r>
            <a:endParaRPr lang="en-US">
              <a:solidFill>
                <a:srgbClr val="F9C5D7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F9C5D7"/>
                </a:solidFill>
                <a:latin typeface="Consolas" panose="020B0609020204030204" pitchFamily="49" charset="0"/>
              </a:rPr>
              <a:t>   		if </a:t>
            </a:r>
            <a:r>
              <a:rPr lang="en-US">
                <a:solidFill>
                  <a:srgbClr val="F9C5D7"/>
                </a:solidFill>
                <a:latin typeface="Consolas" panose="020B0609020204030204" pitchFamily="49" charset="0"/>
              </a:rPr>
              <a:t>mark[v] ≠ visited </a:t>
            </a:r>
          </a:p>
          <a:p>
            <a:pPr marL="0" indent="0">
              <a:buNone/>
            </a:pPr>
            <a:r>
              <a:rPr lang="en-US" b="1">
                <a:solidFill>
                  <a:srgbClr val="F9C5D7"/>
                </a:solidFill>
                <a:latin typeface="Consolas" panose="020B0609020204030204" pitchFamily="49" charset="0"/>
              </a:rPr>
              <a:t>       	then</a:t>
            </a:r>
            <a:r>
              <a:rPr lang="en-US">
                <a:solidFill>
                  <a:srgbClr val="F9C5D7"/>
                </a:solidFill>
                <a:latin typeface="Consolas" panose="020B0609020204030204" pitchFamily="49" charset="0"/>
              </a:rPr>
              <a:t> </a:t>
            </a:r>
            <a:r>
              <a:rPr lang="en-US" b="1" i="1" err="1">
                <a:solidFill>
                  <a:srgbClr val="00B0F0"/>
                </a:solidFill>
                <a:latin typeface="Consolas" panose="020B0609020204030204" pitchFamily="49" charset="0"/>
              </a:rPr>
              <a:t>dfs</a:t>
            </a:r>
            <a:r>
              <a:rPr lang="en-US" b="1">
                <a:solidFill>
                  <a:srgbClr val="00B0F0"/>
                </a:solidFill>
                <a:latin typeface="Consolas" panose="020B0609020204030204" pitchFamily="49" charset="0"/>
              </a:rPr>
              <a:t>(v)</a:t>
            </a:r>
          </a:p>
          <a:p>
            <a:pPr marL="0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</a:rPr>
              <a:t>procedure dfs(v)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>
                <a:solidFill>
                  <a:schemeClr val="accent5"/>
                </a:solidFill>
                <a:latin typeface="Consolas" panose="020B0609020204030204" pitchFamily="49" charset="0"/>
              </a:rPr>
              <a:t>   {Node v has not previously been visited}</a:t>
            </a:r>
          </a:p>
          <a:p>
            <a:pPr marL="0" indent="0">
              <a:buNone/>
            </a:pPr>
            <a:r>
              <a:rPr lang="en-US">
                <a:solidFill>
                  <a:schemeClr val="accent5"/>
                </a:solidFill>
                <a:latin typeface="Consolas" panose="020B0609020204030204" pitchFamily="49" charset="0"/>
              </a:rPr>
              <a:t>   mark[v] ← visited</a:t>
            </a:r>
          </a:p>
          <a:p>
            <a:pPr marL="0" indent="0">
              <a:buNone/>
            </a:pPr>
            <a:r>
              <a:rPr lang="en-US">
                <a:solidFill>
                  <a:schemeClr val="accent5"/>
                </a:solidFill>
                <a:latin typeface="Consolas" panose="020B0609020204030204" pitchFamily="49" charset="0"/>
              </a:rPr>
              <a:t>   </a:t>
            </a: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</a:rPr>
              <a:t>for </a:t>
            </a:r>
            <a:r>
              <a:rPr lang="en-US">
                <a:solidFill>
                  <a:schemeClr val="accent5"/>
                </a:solidFill>
                <a:latin typeface="Consolas" panose="020B0609020204030204" pitchFamily="49" charset="0"/>
              </a:rPr>
              <a:t>each node w adjacent to v </a:t>
            </a: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</a:rPr>
              <a:t>do</a:t>
            </a:r>
            <a:endParaRPr lang="en-US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</a:rPr>
              <a:t>   		if </a:t>
            </a:r>
            <a:r>
              <a:rPr lang="en-US">
                <a:solidFill>
                  <a:schemeClr val="accent5"/>
                </a:solidFill>
                <a:latin typeface="Consolas" panose="020B0609020204030204" pitchFamily="49" charset="0"/>
              </a:rPr>
              <a:t>mark[w] ≠ visited </a:t>
            </a:r>
          </a:p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</a:rPr>
              <a:t>       	then</a:t>
            </a:r>
            <a:r>
              <a:rPr lang="en-US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b="1" i="1" err="1">
                <a:solidFill>
                  <a:srgbClr val="00B0F0"/>
                </a:solidFill>
                <a:latin typeface="Consolas" panose="020B0609020204030204" pitchFamily="49" charset="0"/>
              </a:rPr>
              <a:t>dfs</a:t>
            </a:r>
            <a:r>
              <a:rPr lang="en-US" b="1">
                <a:solidFill>
                  <a:srgbClr val="00B0F0"/>
                </a:solidFill>
                <a:latin typeface="Consolas" panose="020B0609020204030204" pitchFamily="49" charset="0"/>
              </a:rPr>
              <a:t>(w)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3200"/>
              <a:t>Depth-First Search - 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6659563" cy="5591175"/>
          </a:xfrm>
          <a:solidFill>
            <a:srgbClr val="424242"/>
          </a:solidFill>
        </p:spPr>
        <p:txBody>
          <a:bodyPr>
            <a:normAutofit fontScale="70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err="1">
                <a:solidFill>
                  <a:srgbClr val="F9C5D7"/>
                </a:solidFill>
                <a:latin typeface="Consolas" panose="020B0609020204030204" pitchFamily="49" charset="0"/>
              </a:rPr>
              <a:t>dfs(1)         	Initial call</a:t>
            </a:r>
          </a:p>
          <a:p>
            <a:pPr marL="457200" indent="-457200">
              <a:buFont typeface="+mj-lt"/>
              <a:buAutoNum type="arabicPeriod"/>
            </a:pPr>
            <a:r>
              <a:rPr lang="en-IN">
                <a:solidFill>
                  <a:srgbClr val="F9C5D7"/>
                </a:solidFill>
                <a:latin typeface="Consolas" panose="020B0609020204030204" pitchFamily="49" charset="0"/>
              </a:rPr>
              <a:t>  dfs(2)       	recursive call</a:t>
            </a:r>
          </a:p>
          <a:p>
            <a:pPr marL="457200" indent="-457200">
              <a:buFont typeface="+mj-lt"/>
              <a:buAutoNum type="arabicPeriod"/>
            </a:pPr>
            <a:r>
              <a:rPr lang="en-IN">
                <a:solidFill>
                  <a:srgbClr val="F9C5D7"/>
                </a:solidFill>
                <a:latin typeface="Consolas" panose="020B0609020204030204" pitchFamily="49" charset="0"/>
              </a:rPr>
              <a:t>    dfs(3)     	recursive call</a:t>
            </a:r>
          </a:p>
          <a:p>
            <a:pPr marL="457200" indent="-457200">
              <a:buFont typeface="+mj-lt"/>
              <a:buAutoNum type="arabicPeriod"/>
            </a:pPr>
            <a:r>
              <a:rPr lang="en-IN">
                <a:solidFill>
                  <a:srgbClr val="F9C5D7"/>
                </a:solidFill>
                <a:latin typeface="Consolas" panose="020B0609020204030204" pitchFamily="49" charset="0"/>
              </a:rPr>
              <a:t>      dfs(6)   	recursive call</a:t>
            </a:r>
          </a:p>
          <a:p>
            <a:pPr marL="457200" indent="-457200">
              <a:buFont typeface="+mj-lt"/>
              <a:buAutoNum type="arabicPeriod"/>
            </a:pPr>
            <a:r>
              <a:rPr lang="en-IN">
                <a:solidFill>
                  <a:srgbClr val="F9C5D7"/>
                </a:solidFill>
                <a:latin typeface="Consolas" panose="020B0609020204030204" pitchFamily="49" charset="0"/>
              </a:rPr>
              <a:t>        dfs(5) 	recursive call; progress is blocked</a:t>
            </a:r>
          </a:p>
          <a:p>
            <a:pPr marL="457200" indent="-457200">
              <a:buFont typeface="+mj-lt"/>
              <a:buAutoNum type="arabicPeriod"/>
            </a:pPr>
            <a:r>
              <a:rPr lang="en-IN">
                <a:solidFill>
                  <a:srgbClr val="F9C5D7"/>
                </a:solidFill>
                <a:latin typeface="Consolas" panose="020B0609020204030204" pitchFamily="49" charset="0"/>
              </a:rPr>
              <a:t>  dfs(4)    		a neighbour of node 1 that has not been visited</a:t>
            </a:r>
          </a:p>
          <a:p>
            <a:pPr marL="457200" indent="-457200">
              <a:buFont typeface="+mj-lt"/>
              <a:buAutoNum type="arabicPeriod"/>
            </a:pPr>
            <a:r>
              <a:rPr lang="en-IN">
                <a:solidFill>
                  <a:srgbClr val="F9C5D7"/>
                </a:solidFill>
                <a:latin typeface="Consolas" panose="020B0609020204030204" pitchFamily="49" charset="0"/>
              </a:rPr>
              <a:t>    dfs(7)     	recursive call</a:t>
            </a:r>
          </a:p>
          <a:p>
            <a:pPr marL="457200" indent="-457200">
              <a:buFont typeface="+mj-lt"/>
              <a:buAutoNum type="arabicPeriod"/>
            </a:pPr>
            <a:r>
              <a:rPr lang="en-IN">
                <a:solidFill>
                  <a:srgbClr val="F9C5D7"/>
                </a:solidFill>
                <a:latin typeface="Consolas" panose="020B0609020204030204" pitchFamily="49" charset="0"/>
              </a:rPr>
              <a:t>      dfs(8)   	recursive call</a:t>
            </a:r>
          </a:p>
          <a:p>
            <a:pPr marL="457200" indent="-457200">
              <a:buFont typeface="+mj-lt"/>
              <a:buAutoNum type="arabicPeriod"/>
            </a:pPr>
            <a:r>
              <a:rPr lang="en-IN">
                <a:solidFill>
                  <a:srgbClr val="F9C5D7"/>
                </a:solidFill>
                <a:latin typeface="Consolas" panose="020B0609020204030204" pitchFamily="49" charset="0"/>
              </a:rPr>
              <a:t>There are no more nodes to visit</a:t>
            </a:r>
          </a:p>
          <a:p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671742" y="974517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1</a:t>
            </a:r>
            <a:endParaRPr lang="en-IN" b="1"/>
          </a:p>
        </p:txBody>
      </p:sp>
      <p:sp>
        <p:nvSpPr>
          <p:cNvPr id="5" name="Oval 4"/>
          <p:cNvSpPr/>
          <p:nvPr/>
        </p:nvSpPr>
        <p:spPr>
          <a:xfrm>
            <a:off x="8671742" y="2051767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3</a:t>
            </a:r>
            <a:endParaRPr lang="en-IN" b="1"/>
          </a:p>
        </p:txBody>
      </p:sp>
      <p:sp>
        <p:nvSpPr>
          <p:cNvPr id="6" name="Oval 5"/>
          <p:cNvSpPr/>
          <p:nvPr/>
        </p:nvSpPr>
        <p:spPr>
          <a:xfrm>
            <a:off x="7519614" y="2055260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8671742" y="3129760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6</a:t>
            </a:r>
            <a:endParaRPr lang="en-IN" b="1"/>
          </a:p>
        </p:txBody>
      </p:sp>
      <p:sp>
        <p:nvSpPr>
          <p:cNvPr id="8" name="Oval 7"/>
          <p:cNvSpPr/>
          <p:nvPr/>
        </p:nvSpPr>
        <p:spPr>
          <a:xfrm>
            <a:off x="7519614" y="3133253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5</a:t>
            </a:r>
            <a:endParaRPr lang="en-IN" b="1"/>
          </a:p>
        </p:txBody>
      </p:sp>
      <p:sp>
        <p:nvSpPr>
          <p:cNvPr id="9" name="Oval 8"/>
          <p:cNvSpPr/>
          <p:nvPr/>
        </p:nvSpPr>
        <p:spPr>
          <a:xfrm>
            <a:off x="9818084" y="2055260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4</a:t>
            </a:r>
            <a:endParaRPr lang="en-IN" b="1"/>
          </a:p>
        </p:txBody>
      </p:sp>
      <p:sp>
        <p:nvSpPr>
          <p:cNvPr id="10" name="Oval 9"/>
          <p:cNvSpPr/>
          <p:nvPr/>
        </p:nvSpPr>
        <p:spPr>
          <a:xfrm>
            <a:off x="10970212" y="3129760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8</a:t>
            </a:r>
            <a:endParaRPr lang="en-IN" b="1"/>
          </a:p>
        </p:txBody>
      </p:sp>
      <p:sp>
        <p:nvSpPr>
          <p:cNvPr id="11" name="Oval 10"/>
          <p:cNvSpPr/>
          <p:nvPr/>
        </p:nvSpPr>
        <p:spPr>
          <a:xfrm>
            <a:off x="9818084" y="3133253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7</a:t>
            </a:r>
            <a:endParaRPr lang="en-IN" b="1"/>
          </a:p>
        </p:txBody>
      </p:sp>
      <p:cxnSp>
        <p:nvCxnSpPr>
          <p:cNvPr id="12" name="Straight Connector 11"/>
          <p:cNvCxnSpPr>
            <a:stCxn id="4" idx="4"/>
            <a:endCxn id="5" idx="0"/>
          </p:cNvCxnSpPr>
          <p:nvPr/>
        </p:nvCxnSpPr>
        <p:spPr>
          <a:xfrm flipH="1">
            <a:off x="8941742" y="1514517"/>
            <a:ext cx="0" cy="537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0"/>
            <a:endCxn id="4" idx="2"/>
          </p:cNvCxnSpPr>
          <p:nvPr/>
        </p:nvCxnSpPr>
        <p:spPr>
          <a:xfrm flipV="1">
            <a:off x="7789614" y="1244517"/>
            <a:ext cx="882128" cy="81074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6"/>
            <a:endCxn id="9" idx="0"/>
          </p:cNvCxnSpPr>
          <p:nvPr/>
        </p:nvCxnSpPr>
        <p:spPr>
          <a:xfrm>
            <a:off x="9211742" y="1244517"/>
            <a:ext cx="876342" cy="81074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4"/>
            <a:endCxn id="7" idx="0"/>
          </p:cNvCxnSpPr>
          <p:nvPr/>
        </p:nvCxnSpPr>
        <p:spPr>
          <a:xfrm flipH="1">
            <a:off x="8941742" y="2591767"/>
            <a:ext cx="0" cy="5379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4"/>
            <a:endCxn id="8" idx="0"/>
          </p:cNvCxnSpPr>
          <p:nvPr/>
        </p:nvCxnSpPr>
        <p:spPr>
          <a:xfrm flipH="1">
            <a:off x="7789614" y="2595260"/>
            <a:ext cx="0" cy="5379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7980533" y="2516179"/>
            <a:ext cx="770290" cy="6926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6"/>
            <a:endCxn id="5" idx="2"/>
          </p:cNvCxnSpPr>
          <p:nvPr/>
        </p:nvCxnSpPr>
        <p:spPr>
          <a:xfrm flipV="1">
            <a:off x="8059614" y="2321767"/>
            <a:ext cx="612128" cy="34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6"/>
            <a:endCxn id="7" idx="2"/>
          </p:cNvCxnSpPr>
          <p:nvPr/>
        </p:nvCxnSpPr>
        <p:spPr>
          <a:xfrm flipV="1">
            <a:off x="8059614" y="3399760"/>
            <a:ext cx="612128" cy="34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6"/>
            <a:endCxn id="10" idx="2"/>
          </p:cNvCxnSpPr>
          <p:nvPr/>
        </p:nvCxnSpPr>
        <p:spPr>
          <a:xfrm flipV="1">
            <a:off x="10358084" y="3399760"/>
            <a:ext cx="612128" cy="34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9" idx="4"/>
            <a:endCxn id="11" idx="0"/>
          </p:cNvCxnSpPr>
          <p:nvPr/>
        </p:nvCxnSpPr>
        <p:spPr>
          <a:xfrm flipH="1">
            <a:off x="10088084" y="2595260"/>
            <a:ext cx="0" cy="5379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6"/>
            <a:endCxn id="10" idx="0"/>
          </p:cNvCxnSpPr>
          <p:nvPr/>
        </p:nvCxnSpPr>
        <p:spPr>
          <a:xfrm>
            <a:off x="10358084" y="2325260"/>
            <a:ext cx="882128" cy="804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3314" y="4008313"/>
            <a:ext cx="5133703" cy="1631216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AD1457"/>
                </a:solidFill>
                <a:latin typeface="Consolas" panose="020B0609020204030204" pitchFamily="49" charset="0"/>
              </a:rPr>
              <a:t>procedure dfs(v)</a:t>
            </a:r>
            <a:endParaRPr lang="en-US" sz="2000">
              <a:solidFill>
                <a:srgbClr val="AD1457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AD1457"/>
                </a:solidFill>
                <a:latin typeface="Consolas" panose="020B0609020204030204" pitchFamily="49" charset="0"/>
              </a:rPr>
              <a:t>   mark[v] ← visited</a:t>
            </a:r>
          </a:p>
          <a:p>
            <a:r>
              <a:rPr lang="en-US" sz="2000">
                <a:solidFill>
                  <a:srgbClr val="AD1457"/>
                </a:solidFill>
                <a:latin typeface="Consolas" panose="020B0609020204030204" pitchFamily="49" charset="0"/>
              </a:rPr>
              <a:t>   </a:t>
            </a:r>
            <a:r>
              <a:rPr lang="en-US" sz="2000" b="1">
                <a:solidFill>
                  <a:srgbClr val="AD1457"/>
                </a:solidFill>
                <a:latin typeface="Consolas" panose="020B0609020204030204" pitchFamily="49" charset="0"/>
              </a:rPr>
              <a:t>for </a:t>
            </a:r>
            <a:r>
              <a:rPr lang="en-US" sz="2000">
                <a:solidFill>
                  <a:srgbClr val="AD1457"/>
                </a:solidFill>
                <a:latin typeface="Consolas" panose="020B0609020204030204" pitchFamily="49" charset="0"/>
              </a:rPr>
              <a:t>each node w adjacent to v </a:t>
            </a:r>
            <a:r>
              <a:rPr lang="en-US" sz="2000" b="1">
                <a:solidFill>
                  <a:srgbClr val="AD1457"/>
                </a:solidFill>
                <a:latin typeface="Consolas" panose="020B0609020204030204" pitchFamily="49" charset="0"/>
              </a:rPr>
              <a:t>do</a:t>
            </a:r>
            <a:r>
              <a:rPr lang="en-US" sz="2000">
                <a:solidFill>
                  <a:srgbClr val="AD1457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b="1">
                <a:solidFill>
                  <a:srgbClr val="AD1457"/>
                </a:solidFill>
                <a:latin typeface="Consolas" panose="020B0609020204030204" pitchFamily="49" charset="0"/>
              </a:rPr>
              <a:t>	if </a:t>
            </a:r>
            <a:r>
              <a:rPr lang="en-US" sz="2000">
                <a:solidFill>
                  <a:srgbClr val="AD1457"/>
                </a:solidFill>
                <a:latin typeface="Consolas" panose="020B0609020204030204" pitchFamily="49" charset="0"/>
              </a:rPr>
              <a:t>mark[w] ≠ visited </a:t>
            </a:r>
          </a:p>
          <a:p>
            <a:r>
              <a:rPr lang="en-US" sz="2000" b="1">
                <a:solidFill>
                  <a:srgbClr val="AD1457"/>
                </a:solidFill>
                <a:latin typeface="Consolas" panose="020B0609020204030204" pitchFamily="49" charset="0"/>
              </a:rPr>
              <a:t>       then</a:t>
            </a:r>
            <a:r>
              <a:rPr lang="en-US" sz="2000">
                <a:solidFill>
                  <a:srgbClr val="AD1457"/>
                </a:solidFill>
                <a:latin typeface="Consolas" panose="020B0609020204030204" pitchFamily="49" charset="0"/>
              </a:rPr>
              <a:t> </a:t>
            </a:r>
            <a:r>
              <a:rPr lang="en-US" sz="2000" i="1" err="1">
                <a:solidFill>
                  <a:srgbClr val="AD1457"/>
                </a:solidFill>
                <a:latin typeface="Consolas" panose="020B0609020204030204" pitchFamily="49" charset="0"/>
              </a:rPr>
              <a:t>dfs</a:t>
            </a:r>
            <a:r>
              <a:rPr lang="en-US" sz="2000">
                <a:solidFill>
                  <a:srgbClr val="AD1457"/>
                </a:solidFill>
                <a:latin typeface="Consolas" panose="020B0609020204030204" pitchFamily="49" charset="0"/>
              </a:rPr>
              <a:t>(w)</a:t>
            </a:r>
          </a:p>
        </p:txBody>
      </p:sp>
    </p:spTree>
    <p:extLst>
      <p:ext uri="{BB962C8B-B14F-4D97-AF65-F5344CB8AC3E}">
        <p14:creationId xmlns:p14="http://schemas.microsoft.com/office/powerpoint/2010/main" val="361667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89331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89331"/>
                                      </p:to>
                                    </p:animClr>
                                    <p:set>
                                      <p:cBhvr>
                                        <p:cTn id="2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89331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89331"/>
                                      </p:to>
                                    </p:animClr>
                                    <p:set>
                                      <p:cBhvr>
                                        <p:cTn id="51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89331"/>
                                      </p:to>
                                    </p:animClr>
                                    <p:set>
                                      <p:cBhvr>
                                        <p:cTn id="65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89331"/>
                                      </p:to>
                                    </p:animClr>
                                    <p:set>
                                      <p:cBhvr>
                                        <p:cTn id="79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7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3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89331"/>
                                      </p:to>
                                    </p:animClr>
                                    <p:set>
                                      <p:cBhvr>
                                        <p:cTn id="93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7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7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89331"/>
                                      </p:to>
                                    </p:animClr>
                                    <p:set>
                                      <p:cBhvr>
                                        <p:cTn id="107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7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1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IN"/>
              <a:t>Breadth First Search / Traversal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846433" y="1021729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1</a:t>
            </a:r>
            <a:endParaRPr lang="en-IN" b="1"/>
          </a:p>
        </p:txBody>
      </p:sp>
      <p:sp>
        <p:nvSpPr>
          <p:cNvPr id="5" name="Oval 4"/>
          <p:cNvSpPr/>
          <p:nvPr/>
        </p:nvSpPr>
        <p:spPr>
          <a:xfrm>
            <a:off x="1846433" y="2098979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3</a:t>
            </a:r>
            <a:endParaRPr lang="en-IN" b="1"/>
          </a:p>
        </p:txBody>
      </p:sp>
      <p:sp>
        <p:nvSpPr>
          <p:cNvPr id="6" name="Oval 5"/>
          <p:cNvSpPr/>
          <p:nvPr/>
        </p:nvSpPr>
        <p:spPr>
          <a:xfrm>
            <a:off x="694305" y="210247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1846433" y="317697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6</a:t>
            </a:r>
            <a:endParaRPr lang="en-IN" b="1"/>
          </a:p>
        </p:txBody>
      </p:sp>
      <p:sp>
        <p:nvSpPr>
          <p:cNvPr id="8" name="Oval 7"/>
          <p:cNvSpPr/>
          <p:nvPr/>
        </p:nvSpPr>
        <p:spPr>
          <a:xfrm>
            <a:off x="694305" y="3180465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5</a:t>
            </a:r>
            <a:endParaRPr lang="en-IN" b="1"/>
          </a:p>
        </p:txBody>
      </p:sp>
      <p:sp>
        <p:nvSpPr>
          <p:cNvPr id="9" name="Oval 8"/>
          <p:cNvSpPr/>
          <p:nvPr/>
        </p:nvSpPr>
        <p:spPr>
          <a:xfrm>
            <a:off x="2992775" y="210247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4</a:t>
            </a:r>
            <a:endParaRPr lang="en-IN" b="1"/>
          </a:p>
        </p:txBody>
      </p:sp>
      <p:sp>
        <p:nvSpPr>
          <p:cNvPr id="10" name="Oval 9"/>
          <p:cNvSpPr/>
          <p:nvPr/>
        </p:nvSpPr>
        <p:spPr>
          <a:xfrm>
            <a:off x="4144903" y="317697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8</a:t>
            </a:r>
            <a:endParaRPr lang="en-IN" b="1"/>
          </a:p>
        </p:txBody>
      </p:sp>
      <p:sp>
        <p:nvSpPr>
          <p:cNvPr id="11" name="Oval 10"/>
          <p:cNvSpPr/>
          <p:nvPr/>
        </p:nvSpPr>
        <p:spPr>
          <a:xfrm>
            <a:off x="2992775" y="3180465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7</a:t>
            </a:r>
            <a:endParaRPr lang="en-IN" b="1"/>
          </a:p>
        </p:txBody>
      </p:sp>
      <p:cxnSp>
        <p:nvCxnSpPr>
          <p:cNvPr id="12" name="Straight Connector 11"/>
          <p:cNvCxnSpPr>
            <a:stCxn id="4" idx="4"/>
            <a:endCxn id="5" idx="0"/>
          </p:cNvCxnSpPr>
          <p:nvPr/>
        </p:nvCxnSpPr>
        <p:spPr>
          <a:xfrm flipH="1">
            <a:off x="2120753" y="1570369"/>
            <a:ext cx="0" cy="52861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0"/>
            <a:endCxn id="4" idx="2"/>
          </p:cNvCxnSpPr>
          <p:nvPr/>
        </p:nvCxnSpPr>
        <p:spPr>
          <a:xfrm flipV="1">
            <a:off x="968625" y="1296049"/>
            <a:ext cx="877808" cy="8064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6"/>
            <a:endCxn id="9" idx="0"/>
          </p:cNvCxnSpPr>
          <p:nvPr/>
        </p:nvCxnSpPr>
        <p:spPr>
          <a:xfrm>
            <a:off x="2395073" y="1296049"/>
            <a:ext cx="872022" cy="8064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4"/>
            <a:endCxn id="7" idx="0"/>
          </p:cNvCxnSpPr>
          <p:nvPr/>
        </p:nvCxnSpPr>
        <p:spPr>
          <a:xfrm flipH="1">
            <a:off x="2120753" y="2647619"/>
            <a:ext cx="0" cy="5293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4"/>
            <a:endCxn id="8" idx="0"/>
          </p:cNvCxnSpPr>
          <p:nvPr/>
        </p:nvCxnSpPr>
        <p:spPr>
          <a:xfrm flipH="1">
            <a:off x="968625" y="2651112"/>
            <a:ext cx="0" cy="5293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1162599" y="2570766"/>
            <a:ext cx="764180" cy="6865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6"/>
            <a:endCxn id="5" idx="2"/>
          </p:cNvCxnSpPr>
          <p:nvPr/>
        </p:nvCxnSpPr>
        <p:spPr>
          <a:xfrm flipV="1">
            <a:off x="1242945" y="2373299"/>
            <a:ext cx="603488" cy="34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6"/>
            <a:endCxn id="7" idx="2"/>
          </p:cNvCxnSpPr>
          <p:nvPr/>
        </p:nvCxnSpPr>
        <p:spPr>
          <a:xfrm flipV="1">
            <a:off x="1242945" y="3451292"/>
            <a:ext cx="603488" cy="34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6"/>
            <a:endCxn id="10" idx="2"/>
          </p:cNvCxnSpPr>
          <p:nvPr/>
        </p:nvCxnSpPr>
        <p:spPr>
          <a:xfrm flipV="1">
            <a:off x="3541415" y="3451292"/>
            <a:ext cx="603488" cy="34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9" idx="4"/>
            <a:endCxn id="11" idx="0"/>
          </p:cNvCxnSpPr>
          <p:nvPr/>
        </p:nvCxnSpPr>
        <p:spPr>
          <a:xfrm flipH="1">
            <a:off x="3267095" y="2651112"/>
            <a:ext cx="0" cy="5293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6"/>
            <a:endCxn id="10" idx="0"/>
          </p:cNvCxnSpPr>
          <p:nvPr/>
        </p:nvCxnSpPr>
        <p:spPr>
          <a:xfrm>
            <a:off x="3541415" y="2376792"/>
            <a:ext cx="877808" cy="8001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57330" y="957295"/>
            <a:ext cx="6811273" cy="9194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2400"/>
              <a:t>Select any node v ∈ N as starting point mark that node as visited.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57330" y="1969405"/>
            <a:ext cx="6811273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2400"/>
              <a:t>Enqueue visited v node into queue Q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887567" y="5243954"/>
            <a:ext cx="576064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307057" y="5243954"/>
            <a:ext cx="576064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30993" y="5243954"/>
            <a:ext cx="576064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45191" y="5871408"/>
            <a:ext cx="12240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/>
              <a:t>Queue Q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626260" y="5243954"/>
            <a:ext cx="576064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45750" y="5243954"/>
            <a:ext cx="576064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469686" y="5243954"/>
            <a:ext cx="576064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780633" y="5243954"/>
            <a:ext cx="576064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200123" y="5243954"/>
            <a:ext cx="576064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550871" y="5133703"/>
            <a:ext cx="496855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61474" y="5819875"/>
            <a:ext cx="496855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957330" y="2572893"/>
            <a:ext cx="6811273" cy="13280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2400"/>
              <a:t>Dequeue a node from the front of queue.</a:t>
            </a:r>
          </a:p>
          <a:p>
            <a:pPr algn="just"/>
            <a:r>
              <a:rPr lang="en-IN" sz="2400"/>
              <a:t>Find it’s all unvisited adjacent nodes, mark as visited, enqueue into queue 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69726" y="5886634"/>
            <a:ext cx="4675077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b="1">
                <a:solidFill>
                  <a:srgbClr val="AD1457"/>
                </a:solidFill>
              </a:rPr>
              <a:t>Visited :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888669" y="5919263"/>
            <a:ext cx="432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solidFill>
                  <a:srgbClr val="AD1457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320669" y="5919263"/>
            <a:ext cx="432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solidFill>
                  <a:srgbClr val="AD1457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752669" y="5919263"/>
            <a:ext cx="432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solidFill>
                  <a:srgbClr val="AD1457"/>
                </a:solidFill>
              </a:rPr>
              <a:t>3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40425" y="5926023"/>
            <a:ext cx="432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solidFill>
                  <a:srgbClr val="AD1457"/>
                </a:solidFill>
              </a:rPr>
              <a:t>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616669" y="5919263"/>
            <a:ext cx="432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solidFill>
                  <a:srgbClr val="AD1457"/>
                </a:solidFill>
              </a:rPr>
              <a:t>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180547" y="5919263"/>
            <a:ext cx="432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solidFill>
                  <a:srgbClr val="AD1457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478797" y="5919263"/>
            <a:ext cx="432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solidFill>
                  <a:srgbClr val="AD1457"/>
                </a:solidFill>
              </a:rPr>
              <a:t>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910797" y="5919263"/>
            <a:ext cx="432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solidFill>
                  <a:srgbClr val="AD1457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6437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BD3"/>
                                      </p:to>
                                    </p:animClr>
                                    <p:set>
                                      <p:cBhvr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7" presetClass="emph" presetSubtype="0" dur="500" repeatCount="indefinite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7" presetClass="emph" presetSubtype="0" dur="50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7" presetClass="emph" presetSubtype="0" dur="50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1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7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7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7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84742"/>
                                      </p:to>
                                    </p:animClr>
                                    <p:set>
                                      <p:cBhvr>
                                        <p:cTn id="80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7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84742"/>
                                      </p:to>
                                    </p:animClr>
                                    <p:set>
                                      <p:cBhvr>
                                        <p:cTn id="83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7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84742"/>
                                      </p:to>
                                    </p:animClr>
                                    <p:set>
                                      <p:cBhvr>
                                        <p:cTn id="86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2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xit" presetSubtype="4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7" presetClass="emph" presetSubtype="0" dur="500" repeatCount="indefinite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7" presetClass="emph" presetSubtype="0" dur="50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3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43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7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84742"/>
                                      </p:to>
                                    </p:animClr>
                                    <p:set>
                                      <p:cBhvr>
                                        <p:cTn id="147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7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84742"/>
                                      </p:to>
                                    </p:animClr>
                                    <p:set>
                                      <p:cBhvr>
                                        <p:cTn id="150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2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2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xit" presetSubtype="4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xit" presetSubtype="4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7" presetClass="emph" presetSubtype="0" dur="500" repeatCount="indefinite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7" presetClass="emph" presetSubtype="0" dur="50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99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03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7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84742"/>
                                      </p:to>
                                    </p:animClr>
                                    <p:set>
                                      <p:cBhvr>
                                        <p:cTn id="207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7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9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84742"/>
                                      </p:to>
                                    </p:animClr>
                                    <p:set>
                                      <p:cBhvr>
                                        <p:cTn id="210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" presetClass="entr" presetSubtype="2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" presetClass="entr" presetSubtype="2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xit" presetSubtype="4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" presetClass="exit" presetSubtype="4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" presetClass="exit" presetSubtype="4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" presetClass="exit" presetSubtype="4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6" presetID="1" presetClass="exit" presetSubtype="0" dur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Breadth First Search -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17363" cy="5591175"/>
          </a:xfrm>
          <a:solidFill>
            <a:srgbClr val="42424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  <a:latin typeface="Consolas" panose="020B0609020204030204" pitchFamily="49" charset="0"/>
              </a:rPr>
              <a:t>procedure search(G)</a:t>
            </a:r>
            <a:endParaRPr lang="en-IN" sz="2400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</a:t>
            </a:r>
            <a:r>
              <a:rPr lang="en-US" sz="2400" b="1" dirty="0">
                <a:solidFill>
                  <a:schemeClr val="accent5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 each v Є N </a:t>
            </a:r>
            <a:r>
              <a:rPr lang="en-US" sz="2400" b="1" dirty="0">
                <a:solidFill>
                  <a:schemeClr val="accent5"/>
                </a:solidFill>
                <a:latin typeface="Consolas" panose="020B0609020204030204" pitchFamily="49" charset="0"/>
              </a:rPr>
              <a:t>do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5"/>
                </a:solidFill>
                <a:latin typeface="Consolas" panose="020B0609020204030204" pitchFamily="49" charset="0"/>
              </a:rPr>
              <a:t>   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mark[v] ← not visited</a:t>
            </a:r>
            <a:endParaRPr lang="en-IN" sz="24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   </a:t>
            </a:r>
            <a:r>
              <a:rPr lang="en-US" sz="2400" b="1" dirty="0">
                <a:solidFill>
                  <a:schemeClr val="accent5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 each v Є N </a:t>
            </a:r>
            <a:r>
              <a:rPr lang="en-US" sz="2400" b="1" dirty="0">
                <a:solidFill>
                  <a:schemeClr val="accent5"/>
                </a:solidFill>
                <a:latin typeface="Consolas" panose="020B0609020204030204" pitchFamily="49" charset="0"/>
              </a:rPr>
              <a:t>do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5"/>
                </a:solidFill>
                <a:latin typeface="Consolas" panose="020B0609020204030204" pitchFamily="49" charset="0"/>
              </a:rPr>
              <a:t>   	if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mark[v] ≠ visited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5"/>
                </a:solidFill>
                <a:latin typeface="Consolas" panose="020B0609020204030204" pitchFamily="49" charset="0"/>
              </a:rPr>
              <a:t>   	then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bfs</a:t>
            </a:r>
            <a:r>
              <a:rPr lang="en-US" sz="2400" b="1" dirty="0">
                <a:solidFill>
                  <a:srgbClr val="00B0F0"/>
                </a:solidFill>
                <a:latin typeface="Consolas" panose="020B0609020204030204" pitchFamily="49" charset="0"/>
              </a:rPr>
              <a:t>(v)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25036" y="820270"/>
            <a:ext cx="6535270" cy="5437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400" b="1">
                <a:solidFill>
                  <a:srgbClr val="00B0F0"/>
                </a:solidFill>
                <a:latin typeface="Consolas" panose="020B0609020204030204" pitchFamily="49" charset="0"/>
              </a:rPr>
              <a:t>procedure bfs(v)</a:t>
            </a:r>
            <a:endParaRPr lang="en-IN" sz="240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>
              <a:spcBef>
                <a:spcPts val="1000"/>
              </a:spcBef>
            </a:pPr>
            <a:r>
              <a:rPr lang="en-IN" sz="2400">
                <a:solidFill>
                  <a:srgbClr val="F9C5D7"/>
                </a:solidFill>
                <a:latin typeface="Consolas" panose="020B0609020204030204" pitchFamily="49" charset="0"/>
              </a:rPr>
              <a:t>   </a:t>
            </a:r>
            <a:r>
              <a:rPr lang="en-US" sz="2400">
                <a:solidFill>
                  <a:srgbClr val="F9C5D7"/>
                </a:solidFill>
                <a:latin typeface="Consolas" panose="020B0609020204030204" pitchFamily="49" charset="0"/>
              </a:rPr>
              <a:t>Q ← empty-queue</a:t>
            </a:r>
            <a:endParaRPr lang="en-IN" sz="2400">
              <a:solidFill>
                <a:srgbClr val="F9C5D7"/>
              </a:solidFill>
              <a:latin typeface="Consolas" panose="020B0609020204030204" pitchFamily="49" charset="0"/>
            </a:endParaRPr>
          </a:p>
          <a:p>
            <a:pPr>
              <a:spcBef>
                <a:spcPts val="1000"/>
              </a:spcBef>
            </a:pPr>
            <a:r>
              <a:rPr lang="en-US" sz="2400">
                <a:solidFill>
                  <a:srgbClr val="F9C5D7"/>
                </a:solidFill>
                <a:latin typeface="Consolas" panose="020B0609020204030204" pitchFamily="49" charset="0"/>
              </a:rPr>
              <a:t>   mark[v] ← visited</a:t>
            </a:r>
            <a:endParaRPr lang="en-IN" sz="2400">
              <a:solidFill>
                <a:srgbClr val="F9C5D7"/>
              </a:solidFill>
              <a:latin typeface="Consolas" panose="020B0609020204030204" pitchFamily="49" charset="0"/>
            </a:endParaRPr>
          </a:p>
          <a:p>
            <a:pPr>
              <a:spcBef>
                <a:spcPts val="1000"/>
              </a:spcBef>
            </a:pPr>
            <a:r>
              <a:rPr lang="en-US" sz="2400">
                <a:solidFill>
                  <a:srgbClr val="F9C5D7"/>
                </a:solidFill>
                <a:latin typeface="Consolas" panose="020B0609020204030204" pitchFamily="49" charset="0"/>
              </a:rPr>
              <a:t>   </a:t>
            </a:r>
            <a:r>
              <a:rPr lang="en-US" sz="2400" b="1" err="1">
                <a:solidFill>
                  <a:srgbClr val="F9C5D7"/>
                </a:solidFill>
                <a:latin typeface="Consolas" panose="020B0609020204030204" pitchFamily="49" charset="0"/>
              </a:rPr>
              <a:t>enqueue</a:t>
            </a:r>
            <a:r>
              <a:rPr lang="en-US" sz="2400">
                <a:solidFill>
                  <a:srgbClr val="F9C5D7"/>
                </a:solidFill>
                <a:latin typeface="Consolas" panose="020B0609020204030204" pitchFamily="49" charset="0"/>
              </a:rPr>
              <a:t> v into Q</a:t>
            </a:r>
            <a:endParaRPr lang="en-IN" sz="2400">
              <a:solidFill>
                <a:srgbClr val="F9C5D7"/>
              </a:solidFill>
              <a:latin typeface="Consolas" panose="020B0609020204030204" pitchFamily="49" charset="0"/>
            </a:endParaRPr>
          </a:p>
          <a:p>
            <a:pPr>
              <a:spcBef>
                <a:spcPts val="1000"/>
              </a:spcBef>
            </a:pPr>
            <a:r>
              <a:rPr lang="en-US" sz="2400">
                <a:solidFill>
                  <a:srgbClr val="F9C5D7"/>
                </a:solidFill>
                <a:latin typeface="Consolas" panose="020B0609020204030204" pitchFamily="49" charset="0"/>
              </a:rPr>
              <a:t>   </a:t>
            </a:r>
            <a:r>
              <a:rPr lang="en-US" sz="2400" b="1">
                <a:solidFill>
                  <a:srgbClr val="F9C5D7"/>
                </a:solidFill>
                <a:latin typeface="Consolas" panose="020B0609020204030204" pitchFamily="49" charset="0"/>
              </a:rPr>
              <a:t>while</a:t>
            </a:r>
            <a:r>
              <a:rPr lang="en-US" sz="2400">
                <a:solidFill>
                  <a:srgbClr val="F9C5D7"/>
                </a:solidFill>
                <a:latin typeface="Consolas" panose="020B0609020204030204" pitchFamily="49" charset="0"/>
              </a:rPr>
              <a:t> Q is not empty </a:t>
            </a:r>
            <a:r>
              <a:rPr lang="en-US" sz="2400" b="1">
                <a:solidFill>
                  <a:srgbClr val="F9C5D7"/>
                </a:solidFill>
                <a:latin typeface="Consolas" panose="020B0609020204030204" pitchFamily="49" charset="0"/>
              </a:rPr>
              <a:t>do</a:t>
            </a:r>
            <a:r>
              <a:rPr lang="en-US" sz="2400">
                <a:solidFill>
                  <a:srgbClr val="F9C5D7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spcBef>
                <a:spcPts val="1000"/>
              </a:spcBef>
            </a:pPr>
            <a:r>
              <a:rPr lang="en-US" sz="2400">
                <a:solidFill>
                  <a:srgbClr val="F9C5D7"/>
                </a:solidFill>
                <a:latin typeface="Consolas" panose="020B0609020204030204" pitchFamily="49" charset="0"/>
              </a:rPr>
              <a:t>	u ← first(Q)</a:t>
            </a:r>
            <a:endParaRPr lang="en-IN" sz="2400">
              <a:solidFill>
                <a:srgbClr val="F9C5D7"/>
              </a:solidFill>
              <a:latin typeface="Consolas" panose="020B0609020204030204" pitchFamily="49" charset="0"/>
            </a:endParaRPr>
          </a:p>
          <a:p>
            <a:pPr>
              <a:spcBef>
                <a:spcPts val="1000"/>
              </a:spcBef>
            </a:pPr>
            <a:r>
              <a:rPr lang="en-US" sz="2400">
                <a:solidFill>
                  <a:srgbClr val="F9C5D7"/>
                </a:solidFill>
                <a:latin typeface="Consolas" panose="020B0609020204030204" pitchFamily="49" charset="0"/>
              </a:rPr>
              <a:t>	</a:t>
            </a:r>
            <a:r>
              <a:rPr lang="en-US" sz="2400" b="1" err="1">
                <a:solidFill>
                  <a:srgbClr val="F9C5D7"/>
                </a:solidFill>
                <a:latin typeface="Consolas" panose="020B0609020204030204" pitchFamily="49" charset="0"/>
              </a:rPr>
              <a:t>dequeue</a:t>
            </a:r>
            <a:r>
              <a:rPr lang="en-US" sz="2400">
                <a:solidFill>
                  <a:srgbClr val="F9C5D7"/>
                </a:solidFill>
                <a:latin typeface="Consolas" panose="020B0609020204030204" pitchFamily="49" charset="0"/>
              </a:rPr>
              <a:t> u from Q</a:t>
            </a:r>
            <a:endParaRPr lang="en-IN" sz="2400">
              <a:solidFill>
                <a:srgbClr val="F9C5D7"/>
              </a:solidFill>
              <a:latin typeface="Consolas" panose="020B0609020204030204" pitchFamily="49" charset="0"/>
            </a:endParaRPr>
          </a:p>
          <a:p>
            <a:pPr>
              <a:spcBef>
                <a:spcPts val="1000"/>
              </a:spcBef>
            </a:pPr>
            <a:r>
              <a:rPr lang="en-US" sz="2400">
                <a:solidFill>
                  <a:srgbClr val="F9C5D7"/>
                </a:solidFill>
                <a:latin typeface="Consolas" panose="020B0609020204030204" pitchFamily="49" charset="0"/>
              </a:rPr>
              <a:t>	</a:t>
            </a:r>
            <a:r>
              <a:rPr lang="en-US" sz="2400" b="1">
                <a:solidFill>
                  <a:srgbClr val="F9C5D7"/>
                </a:solidFill>
                <a:latin typeface="Consolas" panose="020B0609020204030204" pitchFamily="49" charset="0"/>
              </a:rPr>
              <a:t>for each</a:t>
            </a:r>
            <a:r>
              <a:rPr lang="en-US" sz="2400">
                <a:solidFill>
                  <a:srgbClr val="F9C5D7"/>
                </a:solidFill>
                <a:latin typeface="Consolas" panose="020B0609020204030204" pitchFamily="49" charset="0"/>
              </a:rPr>
              <a:t> node w adjacent to u </a:t>
            </a:r>
            <a:r>
              <a:rPr lang="en-US" sz="2400" b="1">
                <a:solidFill>
                  <a:srgbClr val="F9C5D7"/>
                </a:solidFill>
                <a:latin typeface="Consolas" panose="020B0609020204030204" pitchFamily="49" charset="0"/>
              </a:rPr>
              <a:t>do</a:t>
            </a:r>
            <a:endParaRPr lang="en-US" sz="2400">
              <a:solidFill>
                <a:srgbClr val="F9C5D7"/>
              </a:solidFill>
              <a:latin typeface="Consolas" panose="020B0609020204030204" pitchFamily="49" charset="0"/>
            </a:endParaRPr>
          </a:p>
          <a:p>
            <a:pPr>
              <a:spcBef>
                <a:spcPts val="1000"/>
              </a:spcBef>
            </a:pPr>
            <a:r>
              <a:rPr lang="en-US" sz="2400" b="1">
                <a:solidFill>
                  <a:srgbClr val="F9C5D7"/>
                </a:solidFill>
                <a:latin typeface="Consolas" panose="020B0609020204030204" pitchFamily="49" charset="0"/>
              </a:rPr>
              <a:t>      	if </a:t>
            </a:r>
            <a:r>
              <a:rPr lang="en-US" sz="2400">
                <a:solidFill>
                  <a:srgbClr val="F9C5D7"/>
                </a:solidFill>
                <a:latin typeface="Consolas" panose="020B0609020204030204" pitchFamily="49" charset="0"/>
              </a:rPr>
              <a:t>mark[w] ≠ visited </a:t>
            </a:r>
          </a:p>
          <a:p>
            <a:pPr>
              <a:spcBef>
                <a:spcPts val="1000"/>
              </a:spcBef>
            </a:pPr>
            <a:r>
              <a:rPr lang="en-US" sz="2400" b="1">
                <a:solidFill>
                  <a:srgbClr val="F9C5D7"/>
                </a:solidFill>
                <a:latin typeface="Consolas" panose="020B0609020204030204" pitchFamily="49" charset="0"/>
              </a:rPr>
              <a:t>         	then</a:t>
            </a:r>
            <a:r>
              <a:rPr lang="en-US" sz="2400">
                <a:solidFill>
                  <a:srgbClr val="F9C5D7"/>
                </a:solidFill>
                <a:latin typeface="Consolas" panose="020B0609020204030204" pitchFamily="49" charset="0"/>
              </a:rPr>
              <a:t> mark[w] ← visited</a:t>
            </a:r>
            <a:endParaRPr lang="en-IN" sz="2400">
              <a:solidFill>
                <a:srgbClr val="F9C5D7"/>
              </a:solidFill>
              <a:latin typeface="Consolas" panose="020B0609020204030204" pitchFamily="49" charset="0"/>
            </a:endParaRPr>
          </a:p>
          <a:p>
            <a:pPr>
              <a:spcBef>
                <a:spcPts val="1000"/>
              </a:spcBef>
            </a:pPr>
            <a:r>
              <a:rPr lang="en-US" sz="2400">
                <a:solidFill>
                  <a:srgbClr val="F9C5D7"/>
                </a:solidFill>
                <a:latin typeface="Consolas" panose="020B0609020204030204" pitchFamily="49" charset="0"/>
              </a:rPr>
              <a:t>      </a:t>
            </a:r>
            <a:r>
              <a:rPr lang="en-US" sz="2400" b="1" err="1">
                <a:solidFill>
                  <a:srgbClr val="F9C5D7"/>
                </a:solidFill>
                <a:latin typeface="Consolas" panose="020B0609020204030204" pitchFamily="49" charset="0"/>
              </a:rPr>
              <a:t>enqueue</a:t>
            </a:r>
            <a:r>
              <a:rPr lang="en-US" sz="2400">
                <a:solidFill>
                  <a:srgbClr val="F9C5D7"/>
                </a:solidFill>
                <a:latin typeface="Consolas" panose="020B0609020204030204" pitchFamily="49" charset="0"/>
              </a:rPr>
              <a:t> w into Q</a:t>
            </a:r>
            <a:endParaRPr lang="en-IN" sz="2400">
              <a:solidFill>
                <a:srgbClr val="F9C5D7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988862" y="927847"/>
            <a:ext cx="0" cy="54864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45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dur="1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4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Comparison of DFS and BFS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2881" y="772242"/>
            <a:ext cx="11808822" cy="491010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2734" y="800285"/>
            <a:ext cx="1153757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fontAlgn="t"/>
            <a:r>
              <a:rPr lang="en-US" b="1"/>
              <a:t>	</a:t>
            </a:r>
            <a:r>
              <a:rPr lang="en-US" sz="2400" b="1"/>
              <a:t>Depth First Search (DFS)	</a:t>
            </a:r>
            <a:r>
              <a:rPr lang="en-US" b="1"/>
              <a:t>			</a:t>
            </a:r>
            <a:r>
              <a:rPr lang="en-US" sz="2400" b="1"/>
              <a:t>Breath First Search (BFS)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322734" y="1350404"/>
            <a:ext cx="5669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t"/>
            <a:r>
              <a:rPr lang="en-US" sz="2200"/>
              <a:t>DFS traverses according to </a:t>
            </a:r>
            <a:r>
              <a:rPr lang="en-US" sz="2200">
                <a:solidFill>
                  <a:srgbClr val="AD1457"/>
                </a:solidFill>
              </a:rPr>
              <a:t>tree depth</a:t>
            </a:r>
            <a:r>
              <a:rPr lang="en-US" sz="2200"/>
              <a:t>. DFS reaches up to the bottom of a subtree, then backtracks.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91617" y="1350404"/>
            <a:ext cx="5669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t"/>
            <a:r>
              <a:rPr lang="en-US" sz="2200"/>
              <a:t>BFS traverses according to </a:t>
            </a:r>
            <a:r>
              <a:rPr lang="en-US" sz="2200">
                <a:solidFill>
                  <a:srgbClr val="AD1457"/>
                </a:solidFill>
              </a:rPr>
              <a:t>tree level</a:t>
            </a:r>
            <a:r>
              <a:rPr lang="en-US" sz="2200"/>
              <a:t>. BFS finds the shortest path to the destination.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734" y="2647509"/>
            <a:ext cx="5669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t"/>
            <a:r>
              <a:rPr lang="en-US" sz="2200"/>
              <a:t>It uses </a:t>
            </a:r>
            <a:r>
              <a:rPr lang="en-US" sz="2200">
                <a:solidFill>
                  <a:srgbClr val="AD1457"/>
                </a:solidFill>
              </a:rPr>
              <a:t>a</a:t>
            </a:r>
            <a:r>
              <a:rPr lang="en-US" sz="2200"/>
              <a:t> </a:t>
            </a:r>
            <a:r>
              <a:rPr lang="en-US" sz="2200">
                <a:solidFill>
                  <a:srgbClr val="AD1457"/>
                </a:solidFill>
              </a:rPr>
              <a:t>stack</a:t>
            </a:r>
            <a:r>
              <a:rPr lang="en-US" sz="2200"/>
              <a:t> to keep track of the next location to visit.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1107" y="2647509"/>
            <a:ext cx="5669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t"/>
            <a:r>
              <a:rPr lang="en-US" sz="2200"/>
              <a:t>It uses </a:t>
            </a:r>
            <a:r>
              <a:rPr lang="en-US" sz="2200">
                <a:solidFill>
                  <a:srgbClr val="AD1457"/>
                </a:solidFill>
              </a:rPr>
              <a:t>a queue </a:t>
            </a:r>
            <a:r>
              <a:rPr lang="en-US" sz="2200"/>
              <a:t>to keep track of the next location to visit.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2734" y="3508743"/>
            <a:ext cx="5669280" cy="87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200"/>
              <a:t>DFS requires </a:t>
            </a:r>
            <a:r>
              <a:rPr lang="en-US" sz="2200">
                <a:solidFill>
                  <a:srgbClr val="AD1457"/>
                </a:solidFill>
              </a:rPr>
              <a:t>less memory </a:t>
            </a:r>
            <a:r>
              <a:rPr lang="en-US" sz="2200"/>
              <a:t>since only nodes on the current path are stored.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1617" y="3508743"/>
            <a:ext cx="5669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t"/>
            <a:r>
              <a:rPr lang="en-US" sz="2200"/>
              <a:t>BFS guarantees that the space of possible moves is systematically examined; this search requires </a:t>
            </a:r>
            <a:r>
              <a:rPr lang="en-US" sz="2200">
                <a:solidFill>
                  <a:srgbClr val="AD1457"/>
                </a:solidFill>
              </a:rPr>
              <a:t>considerably more memory </a:t>
            </a:r>
            <a:r>
              <a:rPr lang="en-US" sz="2200"/>
              <a:t>resources.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2734" y="4737580"/>
            <a:ext cx="5669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t"/>
            <a:r>
              <a:rPr lang="en-US" sz="2200"/>
              <a:t>Does not guarantee to find solution. </a:t>
            </a:r>
            <a:r>
              <a:rPr lang="en-US" sz="2200">
                <a:solidFill>
                  <a:srgbClr val="AD1457"/>
                </a:solidFill>
              </a:rPr>
              <a:t>Backtracking is required</a:t>
            </a:r>
            <a:r>
              <a:rPr lang="en-US" sz="2200">
                <a:solidFill>
                  <a:srgbClr val="F92672"/>
                </a:solidFill>
              </a:rPr>
              <a:t> </a:t>
            </a:r>
            <a:r>
              <a:rPr lang="en-US" sz="2200"/>
              <a:t>if wrong path is selected.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1617" y="4737580"/>
            <a:ext cx="5669280" cy="48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200"/>
              <a:t>If there is a solution, </a:t>
            </a:r>
            <a:r>
              <a:rPr lang="en-US" sz="2200">
                <a:solidFill>
                  <a:srgbClr val="AD1457"/>
                </a:solidFill>
              </a:rPr>
              <a:t>BFS is guaranteed </a:t>
            </a:r>
            <a:r>
              <a:rPr lang="en-US" sz="2200"/>
              <a:t>to find it.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6051176" y="1347393"/>
            <a:ext cx="0" cy="42062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31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Comparison of DFS and BFS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2881" y="772242"/>
            <a:ext cx="11808822" cy="31727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2734" y="800285"/>
            <a:ext cx="1153757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fontAlgn="t"/>
            <a:r>
              <a:rPr lang="en-US" b="1"/>
              <a:t>	</a:t>
            </a:r>
            <a:r>
              <a:rPr lang="en-US" sz="2400" b="1"/>
              <a:t>Depth First Search	</a:t>
            </a:r>
            <a:r>
              <a:rPr lang="en-US" b="1"/>
              <a:t>				</a:t>
            </a:r>
            <a:r>
              <a:rPr lang="en-US" sz="2400" b="1"/>
              <a:t>Breath First Search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322734" y="1350404"/>
            <a:ext cx="5669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t"/>
            <a:r>
              <a:rPr lang="en-US" sz="2200"/>
              <a:t>If the selected path does not reach to the solution node, DFS </a:t>
            </a:r>
            <a:r>
              <a:rPr lang="en-US" sz="2200">
                <a:solidFill>
                  <a:srgbClr val="AD1457"/>
                </a:solidFill>
              </a:rPr>
              <a:t>gets stuck or trapped </a:t>
            </a:r>
            <a:r>
              <a:rPr lang="en-US" sz="2200"/>
              <a:t>into an infinite loops.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91617" y="1350404"/>
            <a:ext cx="5669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t"/>
            <a:r>
              <a:rPr lang="en-US" sz="2200"/>
              <a:t>BFS will </a:t>
            </a:r>
            <a:r>
              <a:rPr lang="en-US" sz="2200">
                <a:solidFill>
                  <a:srgbClr val="AD1457"/>
                </a:solidFill>
              </a:rPr>
              <a:t>not get trapped </a:t>
            </a:r>
            <a:r>
              <a:rPr lang="en-US" sz="2200"/>
              <a:t>exploring an infinite loops.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6051176" y="1347393"/>
            <a:ext cx="0" cy="10972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651760" y="2779264"/>
            <a:ext cx="7397747" cy="109728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D1457"/>
                </a:solidFill>
              </a:rPr>
              <a:t>The Time complexity of both BFS and DFS will be O(V + E), where V is the number of vertices, and E is the number of Edges.</a:t>
            </a:r>
          </a:p>
        </p:txBody>
      </p:sp>
    </p:spTree>
    <p:extLst>
      <p:ext uri="{BB962C8B-B14F-4D97-AF65-F5344CB8AC3E}">
        <p14:creationId xmlns:p14="http://schemas.microsoft.com/office/powerpoint/2010/main" val="243703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IN"/>
              <a:t>Topological Sorting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IN"/>
                  <a:t>A </a:t>
                </a:r>
                <a:r>
                  <a:rPr lang="en-IN" b="1">
                    <a:solidFill>
                      <a:srgbClr val="AD1457"/>
                    </a:solidFill>
                  </a:rPr>
                  <a:t>topological sort </a:t>
                </a:r>
                <a:r>
                  <a:rPr lang="en-IN"/>
                  <a:t>or </a:t>
                </a:r>
                <a:r>
                  <a:rPr lang="en-IN" b="1">
                    <a:solidFill>
                      <a:srgbClr val="AD1457"/>
                    </a:solidFill>
                  </a:rPr>
                  <a:t>topological ordering</a:t>
                </a:r>
                <a:r>
                  <a:rPr lang="en-IN">
                    <a:solidFill>
                      <a:srgbClr val="AD1457"/>
                    </a:solidFill>
                  </a:rPr>
                  <a:t> </a:t>
                </a:r>
                <a:r>
                  <a:rPr lang="en-IN"/>
                  <a:t>of a directed acyclic graph is a linear ordering of its vertices such that for every directed edge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1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IN" b="1" i="1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1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IN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/>
                  <a:t>from vertex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IN"/>
                  <a:t> to vertex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IN">
                    <a:solidFill>
                      <a:srgbClr val="AD1457"/>
                    </a:solidFill>
                  </a:rPr>
                  <a:t>, </a:t>
                </a:r>
                <a:r>
                  <a:rPr lang="en-IN"/>
                  <a:t>the vertex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IN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/>
                  <a:t>comes before the vertex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IN"/>
                  <a:t> in the ordering.</a:t>
                </a:r>
              </a:p>
              <a:p>
                <a:r>
                  <a:rPr lang="en-US"/>
                  <a:t>Topological Sorting for a graph is not possible if the graph is not a DAG.</a:t>
                </a:r>
              </a:p>
              <a:p>
                <a:r>
                  <a:rPr lang="en-US"/>
                  <a:t>In DFS, we print a vertex and then recursively call DFS for its adjacent vertices. In topological sorting, we need to print a vertex before its adjacent vertices.</a:t>
                </a:r>
                <a:endParaRPr lang="en-IN"/>
              </a:p>
              <a:p>
                <a:pPr fontAlgn="base"/>
                <a:r>
                  <a:rPr lang="en-US"/>
                  <a:t>Few important applications of topological sort are-</a:t>
                </a:r>
              </a:p>
              <a:p>
                <a:pPr lvl="1" fontAlgn="base"/>
                <a:r>
                  <a:rPr lang="en-US"/>
                  <a:t>Scheduling jobs from the given dependencies among jobs</a:t>
                </a:r>
              </a:p>
              <a:p>
                <a:pPr lvl="1" fontAlgn="base"/>
                <a:r>
                  <a:rPr lang="en-US"/>
                  <a:t>Instruction Scheduling</a:t>
                </a:r>
              </a:p>
              <a:p>
                <a:pPr lvl="1" fontAlgn="base"/>
                <a:r>
                  <a:rPr lang="en-US"/>
                  <a:t>Determining the order of compilation tasks to perform in makefiles</a:t>
                </a:r>
              </a:p>
              <a:p>
                <a:endParaRPr lang="en-IN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t="-4798" r="-16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07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IN"/>
              <a:t>Topological Sorting – Example 1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901137" y="1880828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A</a:t>
            </a:r>
            <a:endParaRPr lang="en-IN" b="1"/>
          </a:p>
        </p:txBody>
      </p:sp>
      <p:sp>
        <p:nvSpPr>
          <p:cNvPr id="5" name="Oval 4"/>
          <p:cNvSpPr/>
          <p:nvPr/>
        </p:nvSpPr>
        <p:spPr>
          <a:xfrm>
            <a:off x="2030884" y="1044780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B</a:t>
            </a:r>
            <a:endParaRPr lang="en-IN" b="1"/>
          </a:p>
        </p:txBody>
      </p:sp>
      <p:sp>
        <p:nvSpPr>
          <p:cNvPr id="6" name="Oval 5"/>
          <p:cNvSpPr/>
          <p:nvPr/>
        </p:nvSpPr>
        <p:spPr>
          <a:xfrm>
            <a:off x="2030884" y="2783064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D</a:t>
            </a:r>
            <a:endParaRPr lang="en-IN" b="1"/>
          </a:p>
        </p:txBody>
      </p:sp>
      <p:sp>
        <p:nvSpPr>
          <p:cNvPr id="7" name="Oval 6"/>
          <p:cNvSpPr/>
          <p:nvPr/>
        </p:nvSpPr>
        <p:spPr>
          <a:xfrm>
            <a:off x="3579056" y="1044780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C</a:t>
            </a:r>
            <a:endParaRPr lang="en-IN" b="1"/>
          </a:p>
        </p:txBody>
      </p:sp>
      <p:sp>
        <p:nvSpPr>
          <p:cNvPr id="8" name="Oval 7"/>
          <p:cNvSpPr/>
          <p:nvPr/>
        </p:nvSpPr>
        <p:spPr>
          <a:xfrm>
            <a:off x="3575954" y="2783064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E</a:t>
            </a:r>
            <a:endParaRPr lang="en-IN" b="1"/>
          </a:p>
        </p:txBody>
      </p:sp>
      <p:sp>
        <p:nvSpPr>
          <p:cNvPr id="9" name="Oval 8"/>
          <p:cNvSpPr/>
          <p:nvPr/>
        </p:nvSpPr>
        <p:spPr>
          <a:xfrm>
            <a:off x="4351259" y="1913922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F</a:t>
            </a:r>
            <a:endParaRPr lang="en-IN" b="1"/>
          </a:p>
        </p:txBody>
      </p:sp>
      <p:cxnSp>
        <p:nvCxnSpPr>
          <p:cNvPr id="10" name="Straight Arrow Connector 9"/>
          <p:cNvCxnSpPr>
            <a:stCxn id="4" idx="0"/>
            <a:endCxn id="5" idx="2"/>
          </p:cNvCxnSpPr>
          <p:nvPr/>
        </p:nvCxnSpPr>
        <p:spPr>
          <a:xfrm flipV="1">
            <a:off x="1171137" y="1314780"/>
            <a:ext cx="859747" cy="566048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4"/>
            <a:endCxn id="6" idx="2"/>
          </p:cNvCxnSpPr>
          <p:nvPr/>
        </p:nvCxnSpPr>
        <p:spPr>
          <a:xfrm>
            <a:off x="1171137" y="2420828"/>
            <a:ext cx="859747" cy="632236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6"/>
            <a:endCxn id="7" idx="2"/>
          </p:cNvCxnSpPr>
          <p:nvPr/>
        </p:nvCxnSpPr>
        <p:spPr>
          <a:xfrm>
            <a:off x="2570884" y="1314780"/>
            <a:ext cx="1008172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6"/>
            <a:endCxn id="8" idx="2"/>
          </p:cNvCxnSpPr>
          <p:nvPr/>
        </p:nvCxnSpPr>
        <p:spPr>
          <a:xfrm>
            <a:off x="2570884" y="3053064"/>
            <a:ext cx="10050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4"/>
            <a:endCxn id="8" idx="0"/>
          </p:cNvCxnSpPr>
          <p:nvPr/>
        </p:nvCxnSpPr>
        <p:spPr>
          <a:xfrm flipH="1">
            <a:off x="3845954" y="1584780"/>
            <a:ext cx="3102" cy="1198284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3"/>
            <a:endCxn id="6" idx="7"/>
          </p:cNvCxnSpPr>
          <p:nvPr/>
        </p:nvCxnSpPr>
        <p:spPr>
          <a:xfrm flipH="1">
            <a:off x="2491803" y="1505699"/>
            <a:ext cx="1166334" cy="1356446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57687" y="957295"/>
            <a:ext cx="6468256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/>
              <a:t>Identify nodes having </a:t>
            </a:r>
            <a:r>
              <a:rPr lang="en-IN" sz="2400">
                <a:solidFill>
                  <a:srgbClr val="AD1457"/>
                </a:solidFill>
              </a:rPr>
              <a:t>in degree </a:t>
            </a:r>
            <a:r>
              <a:rPr lang="en-IN" sz="2400"/>
              <a:t>‘0’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57686" y="1631706"/>
            <a:ext cx="6520508" cy="9194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/>
              <a:t>Select a node and delete it with its edges then add node to output</a:t>
            </a:r>
          </a:p>
        </p:txBody>
      </p:sp>
      <p:sp>
        <p:nvSpPr>
          <p:cNvPr id="18" name="Oval 17"/>
          <p:cNvSpPr/>
          <p:nvPr/>
        </p:nvSpPr>
        <p:spPr>
          <a:xfrm>
            <a:off x="1740605" y="5107755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A</a:t>
            </a:r>
            <a:endParaRPr lang="en-IN" b="1"/>
          </a:p>
        </p:txBody>
      </p:sp>
      <p:sp>
        <p:nvSpPr>
          <p:cNvPr id="19" name="Oval 18"/>
          <p:cNvSpPr/>
          <p:nvPr/>
        </p:nvSpPr>
        <p:spPr>
          <a:xfrm>
            <a:off x="2980479" y="5107755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B</a:t>
            </a:r>
            <a:endParaRPr lang="en-IN" b="1"/>
          </a:p>
        </p:txBody>
      </p:sp>
      <p:sp>
        <p:nvSpPr>
          <p:cNvPr id="20" name="Oval 19"/>
          <p:cNvSpPr/>
          <p:nvPr/>
        </p:nvSpPr>
        <p:spPr>
          <a:xfrm>
            <a:off x="4206189" y="5107755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C</a:t>
            </a:r>
            <a:endParaRPr lang="en-IN" b="1"/>
          </a:p>
        </p:txBody>
      </p:sp>
      <p:sp>
        <p:nvSpPr>
          <p:cNvPr id="21" name="Oval 20"/>
          <p:cNvSpPr/>
          <p:nvPr/>
        </p:nvSpPr>
        <p:spPr>
          <a:xfrm>
            <a:off x="5446063" y="5107755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D</a:t>
            </a:r>
            <a:endParaRPr lang="en-IN" b="1"/>
          </a:p>
        </p:txBody>
      </p:sp>
      <p:sp>
        <p:nvSpPr>
          <p:cNvPr id="22" name="Oval 21"/>
          <p:cNvSpPr/>
          <p:nvPr/>
        </p:nvSpPr>
        <p:spPr>
          <a:xfrm>
            <a:off x="6659662" y="5107755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E</a:t>
            </a:r>
            <a:endParaRPr lang="en-IN" b="1"/>
          </a:p>
        </p:txBody>
      </p:sp>
      <p:sp>
        <p:nvSpPr>
          <p:cNvPr id="23" name="Oval 22"/>
          <p:cNvSpPr/>
          <p:nvPr/>
        </p:nvSpPr>
        <p:spPr>
          <a:xfrm>
            <a:off x="7899536" y="5107755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F</a:t>
            </a:r>
            <a:endParaRPr lang="en-IN" b="1"/>
          </a:p>
        </p:txBody>
      </p:sp>
      <p:sp>
        <p:nvSpPr>
          <p:cNvPr id="24" name="TextBox 23"/>
          <p:cNvSpPr txBox="1"/>
          <p:nvPr/>
        </p:nvSpPr>
        <p:spPr>
          <a:xfrm>
            <a:off x="772846" y="4257092"/>
            <a:ext cx="123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Output:</a:t>
            </a:r>
            <a:endParaRPr lang="en-IN"/>
          </a:p>
        </p:txBody>
      </p:sp>
      <p:cxnSp>
        <p:nvCxnSpPr>
          <p:cNvPr id="25" name="Straight Arrow Connector 24"/>
          <p:cNvCxnSpPr>
            <a:stCxn id="18" idx="6"/>
            <a:endCxn id="19" idx="2"/>
          </p:cNvCxnSpPr>
          <p:nvPr/>
        </p:nvCxnSpPr>
        <p:spPr>
          <a:xfrm>
            <a:off x="2280605" y="5377755"/>
            <a:ext cx="699874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8" idx="4"/>
            <a:endCxn id="21" idx="4"/>
          </p:cNvCxnSpPr>
          <p:nvPr/>
        </p:nvCxnSpPr>
        <p:spPr>
          <a:xfrm rot="16200000" flipH="1">
            <a:off x="3863334" y="3795026"/>
            <a:ext cx="12700" cy="3705458"/>
          </a:xfrm>
          <a:prstGeom prst="curvedConnector3">
            <a:avLst>
              <a:gd name="adj1" fmla="val 4613244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6"/>
            <a:endCxn id="20" idx="2"/>
          </p:cNvCxnSpPr>
          <p:nvPr/>
        </p:nvCxnSpPr>
        <p:spPr>
          <a:xfrm>
            <a:off x="3520479" y="5377755"/>
            <a:ext cx="685710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6"/>
            <a:endCxn id="21" idx="2"/>
          </p:cNvCxnSpPr>
          <p:nvPr/>
        </p:nvCxnSpPr>
        <p:spPr>
          <a:xfrm>
            <a:off x="4746189" y="5377755"/>
            <a:ext cx="699874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0" idx="0"/>
            <a:endCxn id="22" idx="0"/>
          </p:cNvCxnSpPr>
          <p:nvPr/>
        </p:nvCxnSpPr>
        <p:spPr>
          <a:xfrm rot="5400000" flipH="1" flipV="1">
            <a:off x="5702925" y="3881019"/>
            <a:ext cx="12700" cy="2453473"/>
          </a:xfrm>
          <a:prstGeom prst="curvedConnector3">
            <a:avLst>
              <a:gd name="adj1" fmla="val 3182756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1" idx="6"/>
            <a:endCxn id="22" idx="2"/>
          </p:cNvCxnSpPr>
          <p:nvPr/>
        </p:nvCxnSpPr>
        <p:spPr>
          <a:xfrm>
            <a:off x="5986063" y="5377755"/>
            <a:ext cx="673599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6"/>
            <a:endCxn id="9" idx="4"/>
          </p:cNvCxnSpPr>
          <p:nvPr/>
        </p:nvCxnSpPr>
        <p:spPr>
          <a:xfrm flipV="1">
            <a:off x="4115954" y="2453922"/>
            <a:ext cx="505305" cy="599142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2" idx="6"/>
            <a:endCxn id="23" idx="2"/>
          </p:cNvCxnSpPr>
          <p:nvPr/>
        </p:nvCxnSpPr>
        <p:spPr>
          <a:xfrm>
            <a:off x="7199662" y="5377755"/>
            <a:ext cx="699874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1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dur="500" repeatCount="indefinite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7" presetClass="emph" presetSubtype="0" dur="50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7" presetClass="emph" presetSubtype="0" dur="50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7" presetClass="emph" presetSubtype="0" dur="50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7" presetClass="emph" presetSubtype="0" dur="500" repeatCount="indefinite" fill="remove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06" presetID="1" presetClass="exit" presetSubtype="0" dur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dur="5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dur="5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dur="5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dur="5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dur="5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dur="5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7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1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85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9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4" animBg="1"/>
      <p:bldP spid="9" grpId="5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IN"/>
              <a:t>Topological Sorting – Example 2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948634" y="2118103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2</a:t>
            </a:r>
            <a:endParaRPr lang="en-IN" b="1"/>
          </a:p>
        </p:txBody>
      </p:sp>
      <p:sp>
        <p:nvSpPr>
          <p:cNvPr id="5" name="Oval 4"/>
          <p:cNvSpPr/>
          <p:nvPr/>
        </p:nvSpPr>
        <p:spPr>
          <a:xfrm>
            <a:off x="3812730" y="1218003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5</a:t>
            </a:r>
            <a:endParaRPr lang="en-IN" b="1"/>
          </a:p>
        </p:txBody>
      </p:sp>
      <p:sp>
        <p:nvSpPr>
          <p:cNvPr id="6" name="Oval 5"/>
          <p:cNvSpPr/>
          <p:nvPr/>
        </p:nvSpPr>
        <p:spPr>
          <a:xfrm>
            <a:off x="3812730" y="3090211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3</a:t>
            </a:r>
            <a:endParaRPr lang="en-IN" b="1"/>
          </a:p>
        </p:txBody>
      </p:sp>
      <p:sp>
        <p:nvSpPr>
          <p:cNvPr id="7" name="Oval 6"/>
          <p:cNvSpPr/>
          <p:nvPr/>
        </p:nvSpPr>
        <p:spPr>
          <a:xfrm>
            <a:off x="4784838" y="2118103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0</a:t>
            </a:r>
            <a:endParaRPr lang="en-IN" b="1"/>
          </a:p>
        </p:txBody>
      </p:sp>
      <p:sp>
        <p:nvSpPr>
          <p:cNvPr id="8" name="Oval 7"/>
          <p:cNvSpPr/>
          <p:nvPr/>
        </p:nvSpPr>
        <p:spPr>
          <a:xfrm>
            <a:off x="5828954" y="1218003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4</a:t>
            </a:r>
            <a:endParaRPr lang="en-IN" b="1"/>
          </a:p>
        </p:txBody>
      </p:sp>
      <p:sp>
        <p:nvSpPr>
          <p:cNvPr id="9" name="Oval 8"/>
          <p:cNvSpPr/>
          <p:nvPr/>
        </p:nvSpPr>
        <p:spPr>
          <a:xfrm>
            <a:off x="6837066" y="2118103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1</a:t>
            </a:r>
            <a:endParaRPr lang="en-IN" b="1"/>
          </a:p>
        </p:txBody>
      </p:sp>
      <p:cxnSp>
        <p:nvCxnSpPr>
          <p:cNvPr id="10" name="Straight Arrow Connector 9"/>
          <p:cNvCxnSpPr>
            <a:stCxn id="5" idx="2"/>
            <a:endCxn id="4" idx="0"/>
          </p:cNvCxnSpPr>
          <p:nvPr/>
        </p:nvCxnSpPr>
        <p:spPr>
          <a:xfrm flipH="1">
            <a:off x="3218634" y="1488003"/>
            <a:ext cx="594096" cy="63010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6"/>
            <a:endCxn id="7" idx="1"/>
          </p:cNvCxnSpPr>
          <p:nvPr/>
        </p:nvCxnSpPr>
        <p:spPr>
          <a:xfrm>
            <a:off x="4352730" y="1488003"/>
            <a:ext cx="511189" cy="70918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4"/>
            <a:endCxn id="6" idx="2"/>
          </p:cNvCxnSpPr>
          <p:nvPr/>
        </p:nvCxnSpPr>
        <p:spPr>
          <a:xfrm>
            <a:off x="3218634" y="2658103"/>
            <a:ext cx="594096" cy="702108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6"/>
            <a:endCxn id="9" idx="3"/>
          </p:cNvCxnSpPr>
          <p:nvPr/>
        </p:nvCxnSpPr>
        <p:spPr>
          <a:xfrm flipV="1">
            <a:off x="4352730" y="2579022"/>
            <a:ext cx="2563417" cy="781189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  <a:endCxn id="7" idx="7"/>
          </p:cNvCxnSpPr>
          <p:nvPr/>
        </p:nvCxnSpPr>
        <p:spPr>
          <a:xfrm flipH="1">
            <a:off x="5245757" y="1488003"/>
            <a:ext cx="583197" cy="70918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6"/>
            <a:endCxn id="9" idx="0"/>
          </p:cNvCxnSpPr>
          <p:nvPr/>
        </p:nvCxnSpPr>
        <p:spPr>
          <a:xfrm>
            <a:off x="6368954" y="1488003"/>
            <a:ext cx="738112" cy="63010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952728" y="4906843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4</a:t>
            </a:r>
            <a:endParaRPr lang="en-IN" b="1"/>
          </a:p>
        </p:txBody>
      </p:sp>
      <p:sp>
        <p:nvSpPr>
          <p:cNvPr id="17" name="Oval 16"/>
          <p:cNvSpPr/>
          <p:nvPr/>
        </p:nvSpPr>
        <p:spPr>
          <a:xfrm>
            <a:off x="3192602" y="4906843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5</a:t>
            </a:r>
            <a:endParaRPr lang="en-IN" b="1"/>
          </a:p>
        </p:txBody>
      </p:sp>
      <p:sp>
        <p:nvSpPr>
          <p:cNvPr id="18" name="Oval 17"/>
          <p:cNvSpPr/>
          <p:nvPr/>
        </p:nvSpPr>
        <p:spPr>
          <a:xfrm>
            <a:off x="4418312" y="4906843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0</a:t>
            </a:r>
            <a:endParaRPr lang="en-IN" b="1"/>
          </a:p>
        </p:txBody>
      </p:sp>
      <p:sp>
        <p:nvSpPr>
          <p:cNvPr id="19" name="Oval 18"/>
          <p:cNvSpPr/>
          <p:nvPr/>
        </p:nvSpPr>
        <p:spPr>
          <a:xfrm>
            <a:off x="5658186" y="4906843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2</a:t>
            </a:r>
            <a:endParaRPr lang="en-IN" b="1"/>
          </a:p>
        </p:txBody>
      </p:sp>
      <p:sp>
        <p:nvSpPr>
          <p:cNvPr id="20" name="Oval 19"/>
          <p:cNvSpPr/>
          <p:nvPr/>
        </p:nvSpPr>
        <p:spPr>
          <a:xfrm>
            <a:off x="6871785" y="4906843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3</a:t>
            </a:r>
            <a:endParaRPr lang="en-IN" b="1"/>
          </a:p>
        </p:txBody>
      </p:sp>
      <p:sp>
        <p:nvSpPr>
          <p:cNvPr id="21" name="Oval 20"/>
          <p:cNvSpPr/>
          <p:nvPr/>
        </p:nvSpPr>
        <p:spPr>
          <a:xfrm>
            <a:off x="8111659" y="4906843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1</a:t>
            </a:r>
            <a:endParaRPr lang="en-IN" b="1"/>
          </a:p>
        </p:txBody>
      </p:sp>
      <p:sp>
        <p:nvSpPr>
          <p:cNvPr id="22" name="TextBox 21"/>
          <p:cNvSpPr txBox="1"/>
          <p:nvPr/>
        </p:nvSpPr>
        <p:spPr>
          <a:xfrm>
            <a:off x="984969" y="4056180"/>
            <a:ext cx="123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Output:</a:t>
            </a:r>
            <a:endParaRPr lang="en-IN"/>
          </a:p>
        </p:txBody>
      </p:sp>
      <p:cxnSp>
        <p:nvCxnSpPr>
          <p:cNvPr id="23" name="Curved Connector 22"/>
          <p:cNvCxnSpPr>
            <a:stCxn id="16" idx="0"/>
            <a:endCxn id="21" idx="0"/>
          </p:cNvCxnSpPr>
          <p:nvPr/>
        </p:nvCxnSpPr>
        <p:spPr>
          <a:xfrm rot="5400000" flipH="1" flipV="1">
            <a:off x="5302193" y="1827378"/>
            <a:ext cx="12700" cy="6158931"/>
          </a:xfrm>
          <a:prstGeom prst="curvedConnector3">
            <a:avLst>
              <a:gd name="adj1" fmla="val 408874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6" idx="4"/>
            <a:endCxn id="18" idx="4"/>
          </p:cNvCxnSpPr>
          <p:nvPr/>
        </p:nvCxnSpPr>
        <p:spPr>
          <a:xfrm rot="16200000" flipH="1">
            <a:off x="3455520" y="4214051"/>
            <a:ext cx="12700" cy="2465584"/>
          </a:xfrm>
          <a:prstGeom prst="curvedConnector3">
            <a:avLst>
              <a:gd name="adj1" fmla="val 408874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6"/>
            <a:endCxn id="18" idx="2"/>
          </p:cNvCxnSpPr>
          <p:nvPr/>
        </p:nvCxnSpPr>
        <p:spPr>
          <a:xfrm>
            <a:off x="3732602" y="5176843"/>
            <a:ext cx="68571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6"/>
            <a:endCxn id="20" idx="2"/>
          </p:cNvCxnSpPr>
          <p:nvPr/>
        </p:nvCxnSpPr>
        <p:spPr>
          <a:xfrm>
            <a:off x="6198186" y="5176843"/>
            <a:ext cx="67359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6"/>
            <a:endCxn id="21" idx="2"/>
          </p:cNvCxnSpPr>
          <p:nvPr/>
        </p:nvCxnSpPr>
        <p:spPr>
          <a:xfrm>
            <a:off x="7411785" y="5176843"/>
            <a:ext cx="69987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7" idx="0"/>
            <a:endCxn id="19" idx="0"/>
          </p:cNvCxnSpPr>
          <p:nvPr/>
        </p:nvCxnSpPr>
        <p:spPr>
          <a:xfrm rot="5400000" flipH="1" flipV="1">
            <a:off x="4695394" y="3674051"/>
            <a:ext cx="12700" cy="2465584"/>
          </a:xfrm>
          <a:prstGeom prst="curvedConnector3">
            <a:avLst>
              <a:gd name="adj1" fmla="val 26105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74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dur="75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dur="7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dur="7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dur="7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dur="7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dur="7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dur="7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6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IN"/>
              <a:t>Connected Components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</p:spPr>
        <p:txBody>
          <a:bodyPr>
            <a:normAutofit fontScale="62500" lnSpcReduction="20000"/>
          </a:bodyPr>
          <a:lstStyle/>
          <a:p>
            <a:r>
              <a:rPr lang="en-IN"/>
              <a:t>A </a:t>
            </a:r>
            <a:r>
              <a:rPr lang="en-IN" b="1">
                <a:solidFill>
                  <a:srgbClr val="AD1457"/>
                </a:solidFill>
              </a:rPr>
              <a:t>connected component </a:t>
            </a:r>
            <a:r>
              <a:rPr lang="en-IN"/>
              <a:t>(or just component) of an undirected graph is </a:t>
            </a:r>
            <a:r>
              <a:rPr lang="en-IN" b="1"/>
              <a:t>a subgraph in which any two vertices are connected </a:t>
            </a:r>
            <a:r>
              <a:rPr lang="en-IN"/>
              <a:t>to each other by paths.</a:t>
            </a:r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r>
              <a:rPr lang="en-IN"/>
              <a:t>There are two connected components in the above undirected graph. </a:t>
            </a:r>
            <a:r>
              <a:rPr lang="en-IN" b="1">
                <a:solidFill>
                  <a:srgbClr val="AD1457"/>
                </a:solidFill>
              </a:rPr>
              <a:t>0 1 2 </a:t>
            </a:r>
            <a:r>
              <a:rPr lang="en-IN"/>
              <a:t>and </a:t>
            </a:r>
            <a:r>
              <a:rPr lang="en-IN" b="1">
                <a:solidFill>
                  <a:srgbClr val="AD1457"/>
                </a:solidFill>
              </a:rPr>
              <a:t>3 4</a:t>
            </a:r>
          </a:p>
          <a:p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944257" y="2379708"/>
            <a:ext cx="54864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3296653" y="2399951"/>
            <a:ext cx="54864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3296653" y="3989552"/>
            <a:ext cx="54864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7283313" y="2399951"/>
            <a:ext cx="54864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7283313" y="3710100"/>
            <a:ext cx="54864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cxnSp>
        <p:nvCxnSpPr>
          <p:cNvPr id="9" name="Straight Connector 8"/>
          <p:cNvCxnSpPr>
            <a:stCxn id="5" idx="4"/>
            <a:endCxn id="6" idx="0"/>
          </p:cNvCxnSpPr>
          <p:nvPr/>
        </p:nvCxnSpPr>
        <p:spPr>
          <a:xfrm flipH="1">
            <a:off x="3570973" y="2948591"/>
            <a:ext cx="0" cy="10409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" idx="6"/>
            <a:endCxn id="4" idx="2"/>
          </p:cNvCxnSpPr>
          <p:nvPr/>
        </p:nvCxnSpPr>
        <p:spPr>
          <a:xfrm flipV="1">
            <a:off x="3845293" y="2654028"/>
            <a:ext cx="1098964" cy="20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4"/>
            <a:endCxn id="8" idx="0"/>
          </p:cNvCxnSpPr>
          <p:nvPr/>
        </p:nvCxnSpPr>
        <p:spPr>
          <a:xfrm flipH="1">
            <a:off x="7557633" y="2948591"/>
            <a:ext cx="0" cy="7615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64605" y="2053916"/>
            <a:ext cx="2772308" cy="2700300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077073" y="2161928"/>
            <a:ext cx="1188132" cy="2376264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4" idx="6"/>
          </p:cNvCxnSpPr>
          <p:nvPr/>
        </p:nvCxnSpPr>
        <p:spPr>
          <a:xfrm flipV="1">
            <a:off x="5492896" y="2641644"/>
            <a:ext cx="178308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58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/>
          <p:nvPr/>
        </p:nvCxnSpPr>
        <p:spPr>
          <a:xfrm flipH="1">
            <a:off x="1191446" y="-17287"/>
            <a:ext cx="0" cy="5486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534989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ym typeface="Wingdings 2" panose="05020102010507070707" pitchFamily="18" charset="2"/>
              </a:rPr>
              <a:t></a:t>
            </a:r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stCxn id="6" idx="4"/>
          </p:cNvCxnSpPr>
          <p:nvPr/>
        </p:nvCxnSpPr>
        <p:spPr>
          <a:xfrm flipH="1">
            <a:off x="1191446" y="1009551"/>
            <a:ext cx="0" cy="5029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512751" y="530001"/>
            <a:ext cx="682442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AD1457"/>
                </a:solidFill>
              </a:rPr>
              <a:t>Outline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424242"/>
                </a:solidFill>
              </a:rPr>
              <a:t>An introduction using Graphs 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424242"/>
                </a:solidFill>
              </a:rPr>
              <a:t>Undirected Graph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424242"/>
                </a:solidFill>
              </a:rPr>
              <a:t>Directed Graph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424242"/>
                </a:solidFill>
              </a:rPr>
              <a:t>Traversing Graphs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424242"/>
                </a:solidFill>
              </a:rPr>
              <a:t>Depth First Search (DFS)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424242"/>
                </a:solidFill>
              </a:rPr>
              <a:t>Breath First Search (BFS)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424242"/>
                </a:solidFill>
              </a:rPr>
              <a:t>Topological sort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424242"/>
                </a:solidFill>
              </a:rPr>
              <a:t>Connected components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424242"/>
                </a:solidFill>
              </a:rPr>
              <a:t>Articulation point</a:t>
            </a:r>
          </a:p>
        </p:txBody>
      </p:sp>
    </p:spTree>
    <p:extLst>
      <p:ext uri="{BB962C8B-B14F-4D97-AF65-F5344CB8AC3E}">
        <p14:creationId xmlns:p14="http://schemas.microsoft.com/office/powerpoint/2010/main" val="272453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21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2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1"/>
                            </p:stCondLst>
                            <p:childTnLst>
                              <p:par>
                                <p:cTn id="2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501"/>
                            </p:stCondLst>
                            <p:childTnLst>
                              <p:par>
                                <p:cTn id="3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1"/>
                            </p:stCondLst>
                            <p:childTnLst>
                              <p:par>
                                <p:cTn id="3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1"/>
                            </p:stCondLst>
                            <p:childTnLst>
                              <p:par>
                                <p:cTn id="4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1"/>
                            </p:stCondLst>
                            <p:childTnLst>
                              <p:par>
                                <p:cTn id="4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4501"/>
                            </p:stCondLst>
                            <p:childTnLst>
                              <p:par>
                                <p:cTn id="4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1"/>
                            </p:stCondLst>
                            <p:childTnLst>
                              <p:par>
                                <p:cTn id="5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501"/>
                            </p:stCondLst>
                            <p:childTnLst>
                              <p:par>
                                <p:cTn id="5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B20E2A-F2D8-419C-9FD1-95D26342647C}"/>
              </a:ext>
            </a:extLst>
          </p:cNvPr>
          <p:cNvSpPr/>
          <p:nvPr/>
        </p:nvSpPr>
        <p:spPr>
          <a:xfrm>
            <a:off x="6096000" y="0"/>
            <a:ext cx="6096000" cy="6588000"/>
          </a:xfrm>
          <a:prstGeom prst="rect">
            <a:avLst/>
          </a:prstGeom>
          <a:gradFill flip="none" rotWithShape="1">
            <a:gsLst>
              <a:gs pos="55000">
                <a:srgbClr val="B21266"/>
              </a:gs>
              <a:gs pos="30000">
                <a:srgbClr val="A3115D">
                  <a:lumMod val="100000"/>
                </a:srgbClr>
              </a:gs>
              <a:gs pos="100000">
                <a:srgbClr val="ED6D9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bg1"/>
                </a:solidFill>
              </a:rPr>
              <a:t>A directed graph is strongly connected if there is a directed path from any vertex to every other vertex.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bg1"/>
                </a:solidFill>
              </a:rPr>
              <a:t>This is same as connectivity in an undirected graph, the only difference is strong connectivity applies to directed graphs and there should be directed paths instead of just paths.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bg1"/>
                </a:solidFill>
              </a:rPr>
              <a:t>Similar to connected components, a directed graph can be broken down into Strongly Connected Components.</a:t>
            </a:r>
          </a:p>
          <a:p>
            <a:pPr algn="just"/>
            <a:endParaRPr 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0" y="41036"/>
            <a:ext cx="6096000" cy="748923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424242"/>
                </a:solidFill>
              </a:rPr>
              <a:t>Connected Components</a:t>
            </a:r>
          </a:p>
        </p:txBody>
      </p:sp>
      <p:pic>
        <p:nvPicPr>
          <p:cNvPr id="7" name="Picture 2" descr="Image result for connected components in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4675" y="1358154"/>
            <a:ext cx="4316708" cy="381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35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dur="125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IN"/>
              <a:t>Articulation Point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</p:spPr>
        <p:txBody>
          <a:bodyPr>
            <a:normAutofit/>
          </a:bodyPr>
          <a:lstStyle/>
          <a:p>
            <a:r>
              <a:rPr lang="en-IN" sz="2000" dirty="0"/>
              <a:t>An </a:t>
            </a:r>
            <a:r>
              <a:rPr lang="en-IN" sz="2000" b="1" dirty="0">
                <a:solidFill>
                  <a:srgbClr val="AD1457"/>
                </a:solidFill>
              </a:rPr>
              <a:t>articulation point </a:t>
            </a:r>
            <a:r>
              <a:rPr lang="en-IN" sz="2000" dirty="0"/>
              <a:t>in a connected graph is a vertex, that if is deleted (and edges through it) then disconnects the graph.</a:t>
            </a:r>
          </a:p>
          <a:p>
            <a:r>
              <a:rPr lang="en-IN" sz="2000" dirty="0"/>
              <a:t>It</a:t>
            </a:r>
            <a:r>
              <a:rPr lang="en-IN" sz="2000" b="1" dirty="0">
                <a:solidFill>
                  <a:schemeClr val="tx2"/>
                </a:solidFill>
              </a:rPr>
              <a:t> </a:t>
            </a:r>
            <a:r>
              <a:rPr lang="en-IN" sz="2000" dirty="0"/>
              <a:t>represent </a:t>
            </a:r>
            <a:r>
              <a:rPr lang="en-IN" sz="2000" dirty="0">
                <a:solidFill>
                  <a:srgbClr val="AD1457"/>
                </a:solidFill>
              </a:rPr>
              <a:t>vulnerabilities</a:t>
            </a:r>
            <a:r>
              <a:rPr lang="en-IN" sz="2000" dirty="0"/>
              <a:t> in a connected network, single points whose failure would </a:t>
            </a:r>
            <a:r>
              <a:rPr lang="en-IN" sz="2000" dirty="0">
                <a:solidFill>
                  <a:srgbClr val="AD1457"/>
                </a:solidFill>
              </a:rPr>
              <a:t>split </a:t>
            </a:r>
            <a:r>
              <a:rPr lang="en-IN" sz="2000" dirty="0"/>
              <a:t>network into two or more disconnected components.</a:t>
            </a:r>
          </a:p>
          <a:p>
            <a:r>
              <a:rPr lang="en-US" sz="2000" dirty="0"/>
              <a:t>For a disconnected undirected graph, an articulation point is </a:t>
            </a:r>
            <a:r>
              <a:rPr lang="en-US" sz="2000" dirty="0">
                <a:solidFill>
                  <a:srgbClr val="AD1457"/>
                </a:solidFill>
              </a:rPr>
              <a:t>a vertex removing which </a:t>
            </a:r>
            <a:r>
              <a:rPr lang="en-US" sz="2000" dirty="0"/>
              <a:t>will  increases number of connected components.</a:t>
            </a:r>
          </a:p>
        </p:txBody>
      </p:sp>
      <p:sp>
        <p:nvSpPr>
          <p:cNvPr id="4" name="Oval 3"/>
          <p:cNvSpPr/>
          <p:nvPr/>
        </p:nvSpPr>
        <p:spPr>
          <a:xfrm>
            <a:off x="1094780" y="3653779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1</a:t>
            </a:r>
            <a:endParaRPr lang="en-IN" b="1"/>
          </a:p>
        </p:txBody>
      </p:sp>
      <p:sp>
        <p:nvSpPr>
          <p:cNvPr id="5" name="Oval 4"/>
          <p:cNvSpPr/>
          <p:nvPr/>
        </p:nvSpPr>
        <p:spPr>
          <a:xfrm>
            <a:off x="1094780" y="4791008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4</a:t>
            </a:r>
            <a:endParaRPr lang="en-IN" b="1"/>
          </a:p>
        </p:txBody>
      </p:sp>
      <p:sp>
        <p:nvSpPr>
          <p:cNvPr id="6" name="Oval 5"/>
          <p:cNvSpPr/>
          <p:nvPr/>
        </p:nvSpPr>
        <p:spPr>
          <a:xfrm>
            <a:off x="2354920" y="3653779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2</a:t>
            </a:r>
            <a:endParaRPr lang="en-IN" b="1"/>
          </a:p>
        </p:txBody>
      </p:sp>
      <p:sp>
        <p:nvSpPr>
          <p:cNvPr id="7" name="Oval 6"/>
          <p:cNvSpPr/>
          <p:nvPr/>
        </p:nvSpPr>
        <p:spPr>
          <a:xfrm>
            <a:off x="3615060" y="3653779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3</a:t>
            </a:r>
            <a:endParaRPr lang="en-IN" b="1"/>
          </a:p>
        </p:txBody>
      </p:sp>
      <p:sp>
        <p:nvSpPr>
          <p:cNvPr id="8" name="Oval 7"/>
          <p:cNvSpPr/>
          <p:nvPr/>
        </p:nvSpPr>
        <p:spPr>
          <a:xfrm>
            <a:off x="3617430" y="4791008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5</a:t>
            </a:r>
            <a:endParaRPr lang="en-IN" b="1"/>
          </a:p>
        </p:txBody>
      </p:sp>
      <p:cxnSp>
        <p:nvCxnSpPr>
          <p:cNvPr id="9" name="Straight Connector 8"/>
          <p:cNvCxnSpPr>
            <a:stCxn id="4" idx="6"/>
            <a:endCxn id="6" idx="2"/>
          </p:cNvCxnSpPr>
          <p:nvPr/>
        </p:nvCxnSpPr>
        <p:spPr>
          <a:xfrm>
            <a:off x="1634780" y="3923779"/>
            <a:ext cx="7201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6"/>
            <a:endCxn id="7" idx="2"/>
          </p:cNvCxnSpPr>
          <p:nvPr/>
        </p:nvCxnSpPr>
        <p:spPr>
          <a:xfrm>
            <a:off x="2894920" y="3923779"/>
            <a:ext cx="7201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4"/>
            <a:endCxn id="5" idx="0"/>
          </p:cNvCxnSpPr>
          <p:nvPr/>
        </p:nvCxnSpPr>
        <p:spPr>
          <a:xfrm flipH="1">
            <a:off x="1364780" y="4193779"/>
            <a:ext cx="0" cy="5972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6"/>
            <a:endCxn id="6" idx="3"/>
          </p:cNvCxnSpPr>
          <p:nvPr/>
        </p:nvCxnSpPr>
        <p:spPr>
          <a:xfrm flipV="1">
            <a:off x="1634780" y="4114698"/>
            <a:ext cx="799221" cy="94631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4"/>
            <a:endCxn id="8" idx="0"/>
          </p:cNvCxnSpPr>
          <p:nvPr/>
        </p:nvCxnSpPr>
        <p:spPr>
          <a:xfrm>
            <a:off x="3885060" y="4193779"/>
            <a:ext cx="2370" cy="5972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690686" y="3403172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1</a:t>
            </a:r>
            <a:endParaRPr lang="en-IN" b="1"/>
          </a:p>
        </p:txBody>
      </p:sp>
      <p:sp>
        <p:nvSpPr>
          <p:cNvPr id="15" name="Oval 14"/>
          <p:cNvSpPr/>
          <p:nvPr/>
        </p:nvSpPr>
        <p:spPr>
          <a:xfrm>
            <a:off x="5690686" y="4542724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2</a:t>
            </a:r>
            <a:endParaRPr lang="en-IN" b="1"/>
          </a:p>
        </p:txBody>
      </p:sp>
      <p:sp>
        <p:nvSpPr>
          <p:cNvPr id="16" name="Oval 15"/>
          <p:cNvSpPr/>
          <p:nvPr/>
        </p:nvSpPr>
        <p:spPr>
          <a:xfrm>
            <a:off x="6775826" y="4013831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3</a:t>
            </a:r>
            <a:endParaRPr lang="en-IN" b="1"/>
          </a:p>
        </p:txBody>
      </p:sp>
      <p:sp>
        <p:nvSpPr>
          <p:cNvPr id="17" name="Oval 16"/>
          <p:cNvSpPr/>
          <p:nvPr/>
        </p:nvSpPr>
        <p:spPr>
          <a:xfrm>
            <a:off x="7771918" y="3403172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5</a:t>
            </a:r>
            <a:endParaRPr lang="en-IN" b="1"/>
          </a:p>
        </p:txBody>
      </p:sp>
      <p:sp>
        <p:nvSpPr>
          <p:cNvPr id="18" name="Oval 17"/>
          <p:cNvSpPr/>
          <p:nvPr/>
        </p:nvSpPr>
        <p:spPr>
          <a:xfrm>
            <a:off x="8751189" y="4013831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7</a:t>
            </a:r>
            <a:endParaRPr lang="en-IN" b="1"/>
          </a:p>
        </p:txBody>
      </p:sp>
      <p:sp>
        <p:nvSpPr>
          <p:cNvPr id="19" name="Oval 18"/>
          <p:cNvSpPr/>
          <p:nvPr/>
        </p:nvSpPr>
        <p:spPr>
          <a:xfrm>
            <a:off x="7771918" y="4614732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6</a:t>
            </a:r>
            <a:endParaRPr lang="en-IN" b="1"/>
          </a:p>
        </p:txBody>
      </p:sp>
      <p:sp>
        <p:nvSpPr>
          <p:cNvPr id="20" name="Oval 19"/>
          <p:cNvSpPr/>
          <p:nvPr/>
        </p:nvSpPr>
        <p:spPr>
          <a:xfrm>
            <a:off x="6775826" y="5406820"/>
            <a:ext cx="540000" cy="540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4</a:t>
            </a:r>
            <a:endParaRPr lang="en-IN" b="1"/>
          </a:p>
        </p:txBody>
      </p:sp>
      <p:cxnSp>
        <p:nvCxnSpPr>
          <p:cNvPr id="21" name="Straight Connector 20"/>
          <p:cNvCxnSpPr>
            <a:stCxn id="14" idx="6"/>
            <a:endCxn id="16" idx="1"/>
          </p:cNvCxnSpPr>
          <p:nvPr/>
        </p:nvCxnSpPr>
        <p:spPr>
          <a:xfrm>
            <a:off x="6230686" y="3673172"/>
            <a:ext cx="624221" cy="4197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4"/>
            <a:endCxn id="15" idx="0"/>
          </p:cNvCxnSpPr>
          <p:nvPr/>
        </p:nvCxnSpPr>
        <p:spPr>
          <a:xfrm flipH="1">
            <a:off x="5960686" y="3943172"/>
            <a:ext cx="0" cy="5995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5" idx="6"/>
            <a:endCxn id="16" idx="3"/>
          </p:cNvCxnSpPr>
          <p:nvPr/>
        </p:nvCxnSpPr>
        <p:spPr>
          <a:xfrm flipV="1">
            <a:off x="6230686" y="4474750"/>
            <a:ext cx="624221" cy="3379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" idx="7"/>
            <a:endCxn id="17" idx="2"/>
          </p:cNvCxnSpPr>
          <p:nvPr/>
        </p:nvCxnSpPr>
        <p:spPr>
          <a:xfrm flipV="1">
            <a:off x="7236745" y="3673172"/>
            <a:ext cx="535173" cy="4197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5"/>
            <a:endCxn id="19" idx="2"/>
          </p:cNvCxnSpPr>
          <p:nvPr/>
        </p:nvCxnSpPr>
        <p:spPr>
          <a:xfrm>
            <a:off x="7236745" y="4474750"/>
            <a:ext cx="535173" cy="4099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6" idx="4"/>
            <a:endCxn id="20" idx="0"/>
          </p:cNvCxnSpPr>
          <p:nvPr/>
        </p:nvCxnSpPr>
        <p:spPr>
          <a:xfrm flipH="1">
            <a:off x="7045826" y="4553831"/>
            <a:ext cx="0" cy="8529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7" idx="6"/>
            <a:endCxn id="18" idx="1"/>
          </p:cNvCxnSpPr>
          <p:nvPr/>
        </p:nvCxnSpPr>
        <p:spPr>
          <a:xfrm>
            <a:off x="8311918" y="3673172"/>
            <a:ext cx="518352" cy="4197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6"/>
            <a:endCxn id="18" idx="3"/>
          </p:cNvCxnSpPr>
          <p:nvPr/>
        </p:nvCxnSpPr>
        <p:spPr>
          <a:xfrm flipV="1">
            <a:off x="8311918" y="4474750"/>
            <a:ext cx="518352" cy="4099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12752" y="5655104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Articulation Points: 2,3</a:t>
            </a:r>
            <a:endParaRPr lang="en-IN"/>
          </a:p>
        </p:txBody>
      </p:sp>
      <p:sp>
        <p:nvSpPr>
          <p:cNvPr id="30" name="TextBox 29"/>
          <p:cNvSpPr txBox="1"/>
          <p:nvPr/>
        </p:nvSpPr>
        <p:spPr>
          <a:xfrm>
            <a:off x="5671747" y="5996773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Articulation Points: 3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37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dur="5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2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dur="5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dur="5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1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14" grpId="0" animBg="1"/>
      <p:bldP spid="15" grpId="0" animBg="1"/>
      <p:bldP spid="16" grpId="0" animBg="1"/>
      <p:bldP spid="16" grpId="1" animBg="1"/>
      <p:bldP spid="16" grpId="2" animBg="1"/>
      <p:bldP spid="17" grpId="0" animBg="1"/>
      <p:bldP spid="18" grpId="0" animBg="1"/>
      <p:bldP spid="19" grpId="0" animBg="1"/>
      <p:bldP spid="20" grpId="0" animBg="1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709738"/>
            <a:ext cx="10515600" cy="2852737"/>
          </a:xfrm>
        </p:spPr>
        <p:txBody>
          <a:bodyPr/>
          <a:lstStyle/>
          <a:p>
            <a:r>
              <a:rPr lang="en-US"/>
              <a:t>Minimum Spanning Tree</a:t>
            </a:r>
          </a:p>
        </p:txBody>
      </p:sp>
    </p:spTree>
    <p:extLst>
      <p:ext uri="{BB962C8B-B14F-4D97-AF65-F5344CB8AC3E}">
        <p14:creationId xmlns:p14="http://schemas.microsoft.com/office/powerpoint/2010/main" val="2866754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Introduction to Minimum Spanning Tree (MST)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begChr m:val="⟨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be a </a:t>
                </a:r>
                <a:r>
                  <a:rPr lang="en-US" b="1"/>
                  <a:t>connected, undirected graph </a:t>
                </a:r>
                <a:r>
                  <a:rPr lang="en-US"/>
                  <a:t>where,</a:t>
                </a:r>
              </a:p>
              <a:p>
                <a:pPr marL="85725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>
                    <a:solidFill>
                      <a:srgbClr val="0066FF"/>
                    </a:solidFill>
                  </a:rPr>
                  <a:t> is the set of nodes and </a:t>
                </a:r>
              </a:p>
              <a:p>
                <a:pPr marL="85725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>
                    <a:solidFill>
                      <a:srgbClr val="0066FF"/>
                    </a:solidFill>
                  </a:rPr>
                  <a:t> is the set of edges. </a:t>
                </a:r>
              </a:p>
              <a:p>
                <a:r>
                  <a:rPr lang="en-US"/>
                  <a:t>Each edge has a given </a:t>
                </a:r>
                <a:r>
                  <a:rPr lang="en-US" b="1"/>
                  <a:t>positive length or weight</a:t>
                </a:r>
                <a:r>
                  <a:rPr lang="en-US"/>
                  <a:t>. </a:t>
                </a:r>
              </a:p>
              <a:p>
                <a:r>
                  <a:rPr lang="en-US"/>
                  <a:t>A spanning tree of a graph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/>
                  <a:t> </a:t>
                </a:r>
                <a:r>
                  <a:rPr lang="en-US" b="1"/>
                  <a:t>is a sub-graph </a:t>
                </a:r>
                <a:r>
                  <a:rPr lang="en-US"/>
                  <a:t>which is basically a tree and</a:t>
                </a:r>
                <a:r>
                  <a:rPr lang="en-US">
                    <a:solidFill>
                      <a:srgbClr val="FF0000"/>
                    </a:solidFill>
                  </a:rPr>
                  <a:t> </a:t>
                </a:r>
                <a:r>
                  <a:rPr lang="en-US"/>
                  <a:t>it contains all the vertices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/>
                  <a:t> but </a:t>
                </a:r>
                <a:r>
                  <a:rPr lang="en-US">
                    <a:solidFill>
                      <a:srgbClr val="AD1457"/>
                    </a:solidFill>
                  </a:rPr>
                  <a:t>does not contain cycle</a:t>
                </a:r>
                <a:r>
                  <a:rPr lang="en-US"/>
                  <a:t>.</a:t>
                </a:r>
              </a:p>
              <a:p>
                <a:r>
                  <a:rPr lang="en-US"/>
                  <a:t>A minimum spanning tree (MST) of a </a:t>
                </a:r>
                <a:r>
                  <a:rPr lang="en-US" b="1"/>
                  <a:t>weighted connected graph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/>
                  <a:t> is a spanning tree with </a:t>
                </a:r>
                <a:r>
                  <a:rPr lang="en-US">
                    <a:solidFill>
                      <a:srgbClr val="AD1457"/>
                    </a:solidFill>
                  </a:rPr>
                  <a:t>minimum or smallest weight of edges</a:t>
                </a:r>
                <a:r>
                  <a:rPr lang="en-US"/>
                  <a:t>.</a:t>
                </a:r>
              </a:p>
              <a:p>
                <a:r>
                  <a:rPr lang="en-US"/>
                  <a:t>Two Algorithms for </a:t>
                </a:r>
                <a:r>
                  <a:rPr lang="en-US" b="1"/>
                  <a:t>constructing </a:t>
                </a:r>
                <a:r>
                  <a:rPr lang="en-US"/>
                  <a:t>minimum spanning tree are,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err="1">
                    <a:solidFill>
                      <a:srgbClr val="0066FF"/>
                    </a:solidFill>
                  </a:rPr>
                  <a:t>Kruskal’s Algorithm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>
                    <a:solidFill>
                      <a:srgbClr val="0066FF"/>
                    </a:solidFill>
                  </a:rPr>
                  <a:t>Prim’s Algorithm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t="-4798" r="-2146" b="-3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53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Spanning Tree Examples </a:t>
            </a:r>
          </a:p>
        </p:txBody>
      </p:sp>
      <p:sp>
        <p:nvSpPr>
          <p:cNvPr id="4" name="Oval 3"/>
          <p:cNvSpPr/>
          <p:nvPr/>
        </p:nvSpPr>
        <p:spPr>
          <a:xfrm>
            <a:off x="2841807" y="9906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2232207" y="15240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B</a:t>
            </a:r>
          </a:p>
        </p:txBody>
      </p:sp>
      <p:sp>
        <p:nvSpPr>
          <p:cNvPr id="6" name="Oval 5"/>
          <p:cNvSpPr/>
          <p:nvPr/>
        </p:nvSpPr>
        <p:spPr>
          <a:xfrm>
            <a:off x="3527607" y="15240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C</a:t>
            </a:r>
          </a:p>
        </p:txBody>
      </p:sp>
      <p:sp>
        <p:nvSpPr>
          <p:cNvPr id="7" name="Oval 6"/>
          <p:cNvSpPr/>
          <p:nvPr/>
        </p:nvSpPr>
        <p:spPr>
          <a:xfrm>
            <a:off x="1775007" y="21336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</a:t>
            </a:r>
          </a:p>
        </p:txBody>
      </p:sp>
      <p:sp>
        <p:nvSpPr>
          <p:cNvPr id="8" name="Oval 7"/>
          <p:cNvSpPr/>
          <p:nvPr/>
        </p:nvSpPr>
        <p:spPr>
          <a:xfrm>
            <a:off x="2613207" y="21336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</a:t>
            </a:r>
          </a:p>
        </p:txBody>
      </p:sp>
      <p:sp>
        <p:nvSpPr>
          <p:cNvPr id="9" name="Oval 8"/>
          <p:cNvSpPr/>
          <p:nvPr/>
        </p:nvSpPr>
        <p:spPr>
          <a:xfrm>
            <a:off x="3222807" y="21336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F</a:t>
            </a:r>
          </a:p>
        </p:txBody>
      </p:sp>
      <p:sp>
        <p:nvSpPr>
          <p:cNvPr id="10" name="Oval 9"/>
          <p:cNvSpPr/>
          <p:nvPr/>
        </p:nvSpPr>
        <p:spPr>
          <a:xfrm>
            <a:off x="3984807" y="21336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G</a:t>
            </a:r>
          </a:p>
        </p:txBody>
      </p:sp>
      <p:sp>
        <p:nvSpPr>
          <p:cNvPr id="11" name="Oval 10"/>
          <p:cNvSpPr/>
          <p:nvPr/>
        </p:nvSpPr>
        <p:spPr>
          <a:xfrm>
            <a:off x="2841807" y="32766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H</a:t>
            </a:r>
          </a:p>
        </p:txBody>
      </p: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2557411" y="1315804"/>
            <a:ext cx="3401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5"/>
            <a:endCxn id="6" idx="1"/>
          </p:cNvCxnSpPr>
          <p:nvPr/>
        </p:nvCxnSpPr>
        <p:spPr>
          <a:xfrm>
            <a:off x="3167011" y="1315804"/>
            <a:ext cx="4163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0"/>
          </p:cNvCxnSpPr>
          <p:nvPr/>
        </p:nvCxnSpPr>
        <p:spPr>
          <a:xfrm flipH="1">
            <a:off x="1965507" y="1849204"/>
            <a:ext cx="322496" cy="2843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5"/>
            <a:endCxn id="8" idx="0"/>
          </p:cNvCxnSpPr>
          <p:nvPr/>
        </p:nvCxnSpPr>
        <p:spPr>
          <a:xfrm>
            <a:off x="2557411" y="1849204"/>
            <a:ext cx="246296" cy="2843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3"/>
            <a:endCxn id="9" idx="0"/>
          </p:cNvCxnSpPr>
          <p:nvPr/>
        </p:nvCxnSpPr>
        <p:spPr>
          <a:xfrm flipH="1">
            <a:off x="3413307" y="1849204"/>
            <a:ext cx="170096" cy="2843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10" idx="0"/>
          </p:cNvCxnSpPr>
          <p:nvPr/>
        </p:nvCxnSpPr>
        <p:spPr>
          <a:xfrm>
            <a:off x="3852811" y="1849204"/>
            <a:ext cx="322496" cy="2843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4"/>
            <a:endCxn id="11" idx="2"/>
          </p:cNvCxnSpPr>
          <p:nvPr/>
        </p:nvCxnSpPr>
        <p:spPr>
          <a:xfrm>
            <a:off x="1965507" y="2514600"/>
            <a:ext cx="876300" cy="9525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4"/>
            <a:endCxn id="11" idx="1"/>
          </p:cNvCxnSpPr>
          <p:nvPr/>
        </p:nvCxnSpPr>
        <p:spPr>
          <a:xfrm>
            <a:off x="2803707" y="2514600"/>
            <a:ext cx="93896" cy="8177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4"/>
            <a:endCxn id="11" idx="7"/>
          </p:cNvCxnSpPr>
          <p:nvPr/>
        </p:nvCxnSpPr>
        <p:spPr>
          <a:xfrm flipH="1">
            <a:off x="3167011" y="2514600"/>
            <a:ext cx="246296" cy="8177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4"/>
            <a:endCxn id="11" idx="6"/>
          </p:cNvCxnSpPr>
          <p:nvPr/>
        </p:nvCxnSpPr>
        <p:spPr>
          <a:xfrm flipH="1">
            <a:off x="3222807" y="2514600"/>
            <a:ext cx="952500" cy="9525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71007" y="9906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A</a:t>
            </a:r>
          </a:p>
        </p:txBody>
      </p:sp>
      <p:sp>
        <p:nvSpPr>
          <p:cNvPr id="23" name="Oval 22"/>
          <p:cNvSpPr/>
          <p:nvPr/>
        </p:nvSpPr>
        <p:spPr>
          <a:xfrm>
            <a:off x="7261407" y="15240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B</a:t>
            </a:r>
          </a:p>
        </p:txBody>
      </p:sp>
      <p:sp>
        <p:nvSpPr>
          <p:cNvPr id="24" name="Oval 23"/>
          <p:cNvSpPr/>
          <p:nvPr/>
        </p:nvSpPr>
        <p:spPr>
          <a:xfrm>
            <a:off x="8556807" y="15240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C</a:t>
            </a:r>
          </a:p>
        </p:txBody>
      </p:sp>
      <p:sp>
        <p:nvSpPr>
          <p:cNvPr id="25" name="Oval 24"/>
          <p:cNvSpPr/>
          <p:nvPr/>
        </p:nvSpPr>
        <p:spPr>
          <a:xfrm>
            <a:off x="6804207" y="21336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</a:t>
            </a:r>
          </a:p>
        </p:txBody>
      </p:sp>
      <p:sp>
        <p:nvSpPr>
          <p:cNvPr id="26" name="Oval 25"/>
          <p:cNvSpPr/>
          <p:nvPr/>
        </p:nvSpPr>
        <p:spPr>
          <a:xfrm>
            <a:off x="7642407" y="21336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</a:t>
            </a:r>
          </a:p>
        </p:txBody>
      </p:sp>
      <p:sp>
        <p:nvSpPr>
          <p:cNvPr id="27" name="Oval 26"/>
          <p:cNvSpPr/>
          <p:nvPr/>
        </p:nvSpPr>
        <p:spPr>
          <a:xfrm>
            <a:off x="8252007" y="21336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F</a:t>
            </a:r>
          </a:p>
        </p:txBody>
      </p:sp>
      <p:sp>
        <p:nvSpPr>
          <p:cNvPr id="28" name="Oval 27"/>
          <p:cNvSpPr/>
          <p:nvPr/>
        </p:nvSpPr>
        <p:spPr>
          <a:xfrm>
            <a:off x="9014007" y="21336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G</a:t>
            </a:r>
          </a:p>
        </p:txBody>
      </p:sp>
      <p:sp>
        <p:nvSpPr>
          <p:cNvPr id="29" name="Oval 28"/>
          <p:cNvSpPr/>
          <p:nvPr/>
        </p:nvSpPr>
        <p:spPr>
          <a:xfrm>
            <a:off x="7871007" y="32766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H</a:t>
            </a:r>
          </a:p>
        </p:txBody>
      </p:sp>
      <p:cxnSp>
        <p:nvCxnSpPr>
          <p:cNvPr id="30" name="Straight Connector 29"/>
          <p:cNvCxnSpPr>
            <a:stCxn id="22" idx="3"/>
            <a:endCxn id="23" idx="7"/>
          </p:cNvCxnSpPr>
          <p:nvPr/>
        </p:nvCxnSpPr>
        <p:spPr>
          <a:xfrm flipH="1">
            <a:off x="7586611" y="1315804"/>
            <a:ext cx="3401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3"/>
            <a:endCxn id="25" idx="0"/>
          </p:cNvCxnSpPr>
          <p:nvPr/>
        </p:nvCxnSpPr>
        <p:spPr>
          <a:xfrm flipH="1">
            <a:off x="6994707" y="1849204"/>
            <a:ext cx="322496" cy="2843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4" idx="3"/>
            <a:endCxn id="27" idx="0"/>
          </p:cNvCxnSpPr>
          <p:nvPr/>
        </p:nvCxnSpPr>
        <p:spPr>
          <a:xfrm flipH="1">
            <a:off x="8442507" y="1849204"/>
            <a:ext cx="170096" cy="2843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4" idx="5"/>
            <a:endCxn id="28" idx="0"/>
          </p:cNvCxnSpPr>
          <p:nvPr/>
        </p:nvCxnSpPr>
        <p:spPr>
          <a:xfrm>
            <a:off x="8882011" y="1849204"/>
            <a:ext cx="322496" cy="2843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" idx="4"/>
            <a:endCxn id="29" idx="2"/>
          </p:cNvCxnSpPr>
          <p:nvPr/>
        </p:nvCxnSpPr>
        <p:spPr>
          <a:xfrm>
            <a:off x="6994707" y="2514600"/>
            <a:ext cx="876300" cy="9525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6" idx="4"/>
            <a:endCxn id="29" idx="1"/>
          </p:cNvCxnSpPr>
          <p:nvPr/>
        </p:nvCxnSpPr>
        <p:spPr>
          <a:xfrm>
            <a:off x="7832907" y="2514600"/>
            <a:ext cx="93896" cy="8177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7" idx="4"/>
            <a:endCxn id="29" idx="7"/>
          </p:cNvCxnSpPr>
          <p:nvPr/>
        </p:nvCxnSpPr>
        <p:spPr>
          <a:xfrm flipH="1">
            <a:off x="8196211" y="2514600"/>
            <a:ext cx="246296" cy="8177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066800" y="3845017"/>
            <a:ext cx="100584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2308407" y="4564296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A</a:t>
            </a:r>
          </a:p>
        </p:txBody>
      </p:sp>
      <p:sp>
        <p:nvSpPr>
          <p:cNvPr id="39" name="Oval 38"/>
          <p:cNvSpPr/>
          <p:nvPr/>
        </p:nvSpPr>
        <p:spPr>
          <a:xfrm>
            <a:off x="1775007" y="5135796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B</a:t>
            </a:r>
          </a:p>
        </p:txBody>
      </p:sp>
      <p:sp>
        <p:nvSpPr>
          <p:cNvPr id="40" name="Oval 39"/>
          <p:cNvSpPr/>
          <p:nvPr/>
        </p:nvSpPr>
        <p:spPr>
          <a:xfrm>
            <a:off x="2918007" y="5135796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C</a:t>
            </a:r>
          </a:p>
        </p:txBody>
      </p:sp>
      <p:sp>
        <p:nvSpPr>
          <p:cNvPr id="41" name="Oval 40"/>
          <p:cNvSpPr/>
          <p:nvPr/>
        </p:nvSpPr>
        <p:spPr>
          <a:xfrm>
            <a:off x="2308407" y="57150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</a:t>
            </a:r>
          </a:p>
        </p:txBody>
      </p:sp>
      <p:sp>
        <p:nvSpPr>
          <p:cNvPr id="42" name="Oval 41"/>
          <p:cNvSpPr/>
          <p:nvPr/>
        </p:nvSpPr>
        <p:spPr>
          <a:xfrm>
            <a:off x="4213407" y="5135796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</a:t>
            </a:r>
          </a:p>
        </p:txBody>
      </p:sp>
      <p:sp>
        <p:nvSpPr>
          <p:cNvPr id="43" name="Oval 42"/>
          <p:cNvSpPr/>
          <p:nvPr/>
        </p:nvSpPr>
        <p:spPr>
          <a:xfrm>
            <a:off x="3527607" y="57150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F</a:t>
            </a:r>
          </a:p>
        </p:txBody>
      </p:sp>
      <p:cxnSp>
        <p:nvCxnSpPr>
          <p:cNvPr id="44" name="Straight Connector 43"/>
          <p:cNvCxnSpPr>
            <a:stCxn id="38" idx="3"/>
            <a:endCxn id="39" idx="7"/>
          </p:cNvCxnSpPr>
          <p:nvPr/>
        </p:nvCxnSpPr>
        <p:spPr>
          <a:xfrm flipH="1">
            <a:off x="2100211" y="4889500"/>
            <a:ext cx="263992" cy="30209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8" idx="5"/>
            <a:endCxn id="40" idx="1"/>
          </p:cNvCxnSpPr>
          <p:nvPr/>
        </p:nvCxnSpPr>
        <p:spPr>
          <a:xfrm>
            <a:off x="2633611" y="4889500"/>
            <a:ext cx="340192" cy="30209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9" idx="5"/>
            <a:endCxn id="41" idx="2"/>
          </p:cNvCxnSpPr>
          <p:nvPr/>
        </p:nvCxnSpPr>
        <p:spPr>
          <a:xfrm>
            <a:off x="2100211" y="5461000"/>
            <a:ext cx="208196" cy="4445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1" idx="6"/>
            <a:endCxn id="40" idx="3"/>
          </p:cNvCxnSpPr>
          <p:nvPr/>
        </p:nvCxnSpPr>
        <p:spPr>
          <a:xfrm flipV="1">
            <a:off x="2689407" y="5461000"/>
            <a:ext cx="284396" cy="4445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0" idx="6"/>
            <a:endCxn id="42" idx="2"/>
          </p:cNvCxnSpPr>
          <p:nvPr/>
        </p:nvCxnSpPr>
        <p:spPr>
          <a:xfrm>
            <a:off x="3299007" y="5326296"/>
            <a:ext cx="9144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0" idx="5"/>
            <a:endCxn id="43" idx="1"/>
          </p:cNvCxnSpPr>
          <p:nvPr/>
        </p:nvCxnSpPr>
        <p:spPr>
          <a:xfrm>
            <a:off x="3243211" y="5461000"/>
            <a:ext cx="340192" cy="30979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2" idx="3"/>
            <a:endCxn id="43" idx="6"/>
          </p:cNvCxnSpPr>
          <p:nvPr/>
        </p:nvCxnSpPr>
        <p:spPr>
          <a:xfrm flipH="1">
            <a:off x="3908607" y="5461000"/>
            <a:ext cx="360596" cy="4445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7337607" y="4411896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A</a:t>
            </a:r>
          </a:p>
        </p:txBody>
      </p:sp>
      <p:sp>
        <p:nvSpPr>
          <p:cNvPr id="52" name="Oval 51"/>
          <p:cNvSpPr/>
          <p:nvPr/>
        </p:nvSpPr>
        <p:spPr>
          <a:xfrm>
            <a:off x="6804207" y="4983396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B</a:t>
            </a:r>
          </a:p>
        </p:txBody>
      </p:sp>
      <p:sp>
        <p:nvSpPr>
          <p:cNvPr id="53" name="Oval 52"/>
          <p:cNvSpPr/>
          <p:nvPr/>
        </p:nvSpPr>
        <p:spPr>
          <a:xfrm>
            <a:off x="7947207" y="4983396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C</a:t>
            </a:r>
          </a:p>
        </p:txBody>
      </p:sp>
      <p:sp>
        <p:nvSpPr>
          <p:cNvPr id="54" name="Oval 53"/>
          <p:cNvSpPr/>
          <p:nvPr/>
        </p:nvSpPr>
        <p:spPr>
          <a:xfrm>
            <a:off x="7337607" y="55626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</a:t>
            </a:r>
          </a:p>
        </p:txBody>
      </p:sp>
      <p:sp>
        <p:nvSpPr>
          <p:cNvPr id="55" name="Oval 54"/>
          <p:cNvSpPr/>
          <p:nvPr/>
        </p:nvSpPr>
        <p:spPr>
          <a:xfrm>
            <a:off x="9242607" y="4983396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</a:t>
            </a:r>
          </a:p>
        </p:txBody>
      </p:sp>
      <p:sp>
        <p:nvSpPr>
          <p:cNvPr id="56" name="Oval 55"/>
          <p:cNvSpPr/>
          <p:nvPr/>
        </p:nvSpPr>
        <p:spPr>
          <a:xfrm>
            <a:off x="8556807" y="55626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F</a:t>
            </a:r>
          </a:p>
        </p:txBody>
      </p:sp>
      <p:cxnSp>
        <p:nvCxnSpPr>
          <p:cNvPr id="57" name="Straight Connector 56"/>
          <p:cNvCxnSpPr>
            <a:stCxn id="51" idx="3"/>
            <a:endCxn id="52" idx="7"/>
          </p:cNvCxnSpPr>
          <p:nvPr/>
        </p:nvCxnSpPr>
        <p:spPr>
          <a:xfrm flipH="1">
            <a:off x="7129411" y="4737100"/>
            <a:ext cx="263992" cy="30209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2" idx="5"/>
            <a:endCxn id="54" idx="2"/>
          </p:cNvCxnSpPr>
          <p:nvPr/>
        </p:nvCxnSpPr>
        <p:spPr>
          <a:xfrm>
            <a:off x="7129411" y="5308600"/>
            <a:ext cx="208196" cy="4445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4" idx="7"/>
            <a:endCxn id="53" idx="3"/>
          </p:cNvCxnSpPr>
          <p:nvPr/>
        </p:nvCxnSpPr>
        <p:spPr>
          <a:xfrm flipV="1">
            <a:off x="7662811" y="5308600"/>
            <a:ext cx="340192" cy="30979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5"/>
            <a:endCxn id="56" idx="1"/>
          </p:cNvCxnSpPr>
          <p:nvPr/>
        </p:nvCxnSpPr>
        <p:spPr>
          <a:xfrm>
            <a:off x="8272411" y="5308600"/>
            <a:ext cx="340192" cy="30979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5" idx="3"/>
            <a:endCxn id="56" idx="6"/>
          </p:cNvCxnSpPr>
          <p:nvPr/>
        </p:nvCxnSpPr>
        <p:spPr>
          <a:xfrm flipH="1">
            <a:off x="8937807" y="5308600"/>
            <a:ext cx="360596" cy="4445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165407" y="999795"/>
            <a:ext cx="956582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Graph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65407" y="3983896"/>
            <a:ext cx="956582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Graph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660154" y="1030572"/>
            <a:ext cx="1712264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Spanning Tree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583954" y="4014714"/>
            <a:ext cx="1712264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Spanning Tree </a:t>
            </a:r>
          </a:p>
        </p:txBody>
      </p:sp>
      <p:cxnSp>
        <p:nvCxnSpPr>
          <p:cNvPr id="66" name="Elbow Connector 65"/>
          <p:cNvCxnSpPr>
            <a:stCxn id="64" idx="2"/>
          </p:cNvCxnSpPr>
          <p:nvPr/>
        </p:nvCxnSpPr>
        <p:spPr>
          <a:xfrm rot="16200000" flipH="1">
            <a:off x="5315017" y="1631951"/>
            <a:ext cx="1212850" cy="810312"/>
          </a:xfrm>
          <a:prstGeom prst="bentConnector3">
            <a:avLst>
              <a:gd name="adj1" fmla="val 100637"/>
            </a:avLst>
          </a:prstGeom>
          <a:ln w="28575">
            <a:solidFill>
              <a:srgbClr val="AD1457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Left Brace 66"/>
          <p:cNvSpPr/>
          <p:nvPr/>
        </p:nvSpPr>
        <p:spPr>
          <a:xfrm>
            <a:off x="6270807" y="1615052"/>
            <a:ext cx="381000" cy="2077804"/>
          </a:xfrm>
          <a:prstGeom prst="leftBrace">
            <a:avLst/>
          </a:prstGeom>
          <a:ln w="28575">
            <a:solidFill>
              <a:srgbClr val="AD1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D1457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68" name="Elbow Connector 67"/>
          <p:cNvCxnSpPr>
            <a:stCxn id="65" idx="2"/>
            <a:endCxn id="69" idx="1"/>
          </p:cNvCxnSpPr>
          <p:nvPr/>
        </p:nvCxnSpPr>
        <p:spPr>
          <a:xfrm rot="16200000" flipH="1">
            <a:off x="5440702" y="4414207"/>
            <a:ext cx="924455" cy="925687"/>
          </a:xfrm>
          <a:prstGeom prst="bentConnector2">
            <a:avLst/>
          </a:prstGeom>
          <a:ln w="28575">
            <a:solidFill>
              <a:srgbClr val="AD1457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Left Brace 68"/>
          <p:cNvSpPr/>
          <p:nvPr/>
        </p:nvSpPr>
        <p:spPr>
          <a:xfrm>
            <a:off x="6365773" y="4430158"/>
            <a:ext cx="381000" cy="1818242"/>
          </a:xfrm>
          <a:prstGeom prst="leftBrace">
            <a:avLst/>
          </a:prstGeom>
          <a:ln w="28575">
            <a:solidFill>
              <a:srgbClr val="AD1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06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63" presetID="22" presetClass="entr" presetSubtype="2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67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2"/>
                            </p:stCondLst>
                            <p:childTnLst>
                              <p:par>
                                <p:cTn id="70" presetID="22" presetClass="entr" presetSubtype="2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2"/>
                            </p:stCondLst>
                            <p:childTnLst>
                              <p:par>
                                <p:cTn id="74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003"/>
                            </p:stCondLst>
                            <p:childTnLst>
                              <p:par>
                                <p:cTn id="77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503"/>
                            </p:stCondLst>
                            <p:childTnLst>
                              <p:par>
                                <p:cTn id="81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504"/>
                            </p:stCondLst>
                            <p:childTnLst>
                              <p:par>
                                <p:cTn id="84" presetID="22" presetClass="entr" presetSubtype="4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2004"/>
                            </p:stCondLst>
                            <p:childTnLst>
                              <p:par>
                                <p:cTn id="88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2005"/>
                            </p:stCondLst>
                            <p:childTnLst>
                              <p:par>
                                <p:cTn id="91" presetID="22" presetClass="entr" presetSubtype="4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2505"/>
                            </p:stCondLst>
                            <p:childTnLst>
                              <p:par>
                                <p:cTn id="95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2506"/>
                            </p:stCondLst>
                            <p:childTnLst>
                              <p:par>
                                <p:cTn id="98" presetID="22" presetClass="entr" presetSubtype="4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3006"/>
                            </p:stCondLst>
                            <p:childTnLst>
                              <p:par>
                                <p:cTn id="102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3007"/>
                            </p:stCondLst>
                            <p:childTnLst>
                              <p:par>
                                <p:cTn id="105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3507"/>
                            </p:stCondLst>
                            <p:childTnLst>
                              <p:par>
                                <p:cTn id="109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3508"/>
                            </p:stCondLst>
                            <p:childTnLst>
                              <p:par>
                                <p:cTn id="112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22" presetClass="entr" presetSubtype="8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1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164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 nodeType="afterGroup">
                            <p:stCondLst>
                              <p:cond delay="2001"/>
                            </p:stCondLst>
                            <p:childTnLst>
                              <p:par>
                                <p:cTn id="168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 nodeType="afterGroup">
                            <p:stCondLst>
                              <p:cond delay="2002"/>
                            </p:stCondLst>
                            <p:childTnLst>
                              <p:par>
                                <p:cTn id="171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 nodeType="afterGroup">
                            <p:stCondLst>
                              <p:cond delay="2502"/>
                            </p:stCondLst>
                            <p:childTnLst>
                              <p:par>
                                <p:cTn id="175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 nodeType="afterGroup">
                            <p:stCondLst>
                              <p:cond delay="2503"/>
                            </p:stCondLst>
                            <p:childTnLst>
                              <p:par>
                                <p:cTn id="178" presetID="22" presetClass="entr" presetSubtype="4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3003"/>
                            </p:stCondLst>
                            <p:childTnLst>
                              <p:par>
                                <p:cTn id="182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 nodeType="afterGroup">
                            <p:stCondLst>
                              <p:cond delay="3004"/>
                            </p:stCondLst>
                            <p:childTnLst>
                              <p:par>
                                <p:cTn id="185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 nodeType="afterGroup">
                            <p:stCondLst>
                              <p:cond delay="3504"/>
                            </p:stCondLst>
                            <p:childTnLst>
                              <p:par>
                                <p:cTn id="189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 nodeType="afterGroup">
                            <p:stCondLst>
                              <p:cond delay="3505"/>
                            </p:stCondLst>
                            <p:childTnLst>
                              <p:par>
                                <p:cTn id="192" presetID="22" presetClass="entr" presetSubtype="4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 nodeType="afterGroup">
                            <p:stCondLst>
                              <p:cond delay="4005"/>
                            </p:stCondLst>
                            <p:childTnLst>
                              <p:par>
                                <p:cTn id="196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 err="1"/>
              <a:t>Kruskal’s </a:t>
            </a:r>
            <a:r>
              <a:rPr lang="en-US"/>
              <a:t>Algorithm for MST – Example 1</a:t>
            </a:r>
          </a:p>
        </p:txBody>
      </p:sp>
      <p:sp>
        <p:nvSpPr>
          <p:cNvPr id="4" name="Oval 3"/>
          <p:cNvSpPr/>
          <p:nvPr/>
        </p:nvSpPr>
        <p:spPr>
          <a:xfrm>
            <a:off x="1559857" y="9906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569257" y="19050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B</a:t>
            </a:r>
          </a:p>
        </p:txBody>
      </p:sp>
      <p:sp>
        <p:nvSpPr>
          <p:cNvPr id="6" name="Oval 5"/>
          <p:cNvSpPr/>
          <p:nvPr/>
        </p:nvSpPr>
        <p:spPr>
          <a:xfrm>
            <a:off x="1102657" y="31242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C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2245657" y="31242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</a:t>
            </a:r>
          </a:p>
        </p:txBody>
      </p:sp>
      <p:sp>
        <p:nvSpPr>
          <p:cNvPr id="8" name="Oval 7"/>
          <p:cNvSpPr/>
          <p:nvPr/>
        </p:nvSpPr>
        <p:spPr>
          <a:xfrm>
            <a:off x="2626657" y="18288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</a:t>
            </a:r>
          </a:p>
        </p:txBody>
      </p:sp>
      <p:cxnSp>
        <p:nvCxnSpPr>
          <p:cNvPr id="9" name="Straight Connector 8"/>
          <p:cNvCxnSpPr>
            <a:stCxn id="4" idx="2"/>
            <a:endCxn id="5" idx="0"/>
          </p:cNvCxnSpPr>
          <p:nvPr/>
        </p:nvCxnSpPr>
        <p:spPr>
          <a:xfrm flipH="1">
            <a:off x="759757" y="1181100"/>
            <a:ext cx="800100" cy="7239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" idx="3"/>
            <a:endCxn id="6" idx="2"/>
          </p:cNvCxnSpPr>
          <p:nvPr/>
        </p:nvCxnSpPr>
        <p:spPr>
          <a:xfrm>
            <a:off x="625053" y="2230204"/>
            <a:ext cx="477604" cy="108449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5"/>
            <a:endCxn id="7" idx="3"/>
          </p:cNvCxnSpPr>
          <p:nvPr/>
        </p:nvCxnSpPr>
        <p:spPr>
          <a:xfrm>
            <a:off x="1427861" y="3449404"/>
            <a:ext cx="8735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6"/>
            <a:endCxn id="8" idx="0"/>
          </p:cNvCxnSpPr>
          <p:nvPr/>
        </p:nvCxnSpPr>
        <p:spPr>
          <a:xfrm>
            <a:off x="1940857" y="1181100"/>
            <a:ext cx="876300" cy="6477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5"/>
            <a:endCxn id="7" idx="6"/>
          </p:cNvCxnSpPr>
          <p:nvPr/>
        </p:nvCxnSpPr>
        <p:spPr>
          <a:xfrm flipH="1">
            <a:off x="2626657" y="2154004"/>
            <a:ext cx="325204" cy="116069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3"/>
            <a:endCxn id="6" idx="0"/>
          </p:cNvCxnSpPr>
          <p:nvPr/>
        </p:nvCxnSpPr>
        <p:spPr>
          <a:xfrm flipH="1">
            <a:off x="1293157" y="1315804"/>
            <a:ext cx="322496" cy="180839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5"/>
            <a:endCxn id="7" idx="0"/>
          </p:cNvCxnSpPr>
          <p:nvPr/>
        </p:nvCxnSpPr>
        <p:spPr>
          <a:xfrm>
            <a:off x="1885061" y="1315804"/>
            <a:ext cx="551096" cy="180839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6"/>
            <a:endCxn id="8" idx="3"/>
          </p:cNvCxnSpPr>
          <p:nvPr/>
        </p:nvCxnSpPr>
        <p:spPr>
          <a:xfrm flipV="1">
            <a:off x="1483657" y="2154004"/>
            <a:ext cx="1198796" cy="116069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6"/>
            <a:endCxn id="8" idx="2"/>
          </p:cNvCxnSpPr>
          <p:nvPr/>
        </p:nvCxnSpPr>
        <p:spPr>
          <a:xfrm flipV="1">
            <a:off x="950257" y="2019300"/>
            <a:ext cx="1676400" cy="762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08291" y="12465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4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5053" y="2667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1018" y="25743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7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44584" y="1204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13814" y="1992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86501" y="15049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6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45528" y="14764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6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50357" y="25496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33973" y="4230469"/>
            <a:ext cx="19450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Step 1: 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Taking min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edge (C,D)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15653" y="34163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950257" y="51054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C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093257" y="51054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</a:t>
            </a:r>
          </a:p>
        </p:txBody>
      </p:sp>
      <p:cxnSp>
        <p:nvCxnSpPr>
          <p:cNvPr id="30" name="Straight Connector 29"/>
          <p:cNvCxnSpPr>
            <a:stCxn id="28" idx="5"/>
            <a:endCxn id="29" idx="3"/>
          </p:cNvCxnSpPr>
          <p:nvPr/>
        </p:nvCxnSpPr>
        <p:spPr>
          <a:xfrm>
            <a:off x="1275461" y="5430604"/>
            <a:ext cx="8735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463253" y="5397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73331" y="1106269"/>
            <a:ext cx="2006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Step 2: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Taking next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min edge (B,C)</a:t>
            </a:r>
          </a:p>
        </p:txBody>
      </p:sp>
      <p:sp>
        <p:nvSpPr>
          <p:cNvPr id="33" name="Oval 32"/>
          <p:cNvSpPr/>
          <p:nvPr/>
        </p:nvSpPr>
        <p:spPr>
          <a:xfrm>
            <a:off x="3866261" y="19050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B</a:t>
            </a:r>
          </a:p>
        </p:txBody>
      </p:sp>
      <p:sp>
        <p:nvSpPr>
          <p:cNvPr id="34" name="Oval 33"/>
          <p:cNvSpPr/>
          <p:nvPr/>
        </p:nvSpPr>
        <p:spPr>
          <a:xfrm>
            <a:off x="4247261" y="28194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C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390261" y="28194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</a:t>
            </a:r>
          </a:p>
        </p:txBody>
      </p:sp>
      <p:cxnSp>
        <p:nvCxnSpPr>
          <p:cNvPr id="36" name="Straight Connector 35"/>
          <p:cNvCxnSpPr>
            <a:stCxn id="33" idx="3"/>
            <a:endCxn id="34" idx="2"/>
          </p:cNvCxnSpPr>
          <p:nvPr/>
        </p:nvCxnSpPr>
        <p:spPr>
          <a:xfrm>
            <a:off x="3922057" y="2230204"/>
            <a:ext cx="325204" cy="77969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4" idx="5"/>
            <a:endCxn id="35" idx="3"/>
          </p:cNvCxnSpPr>
          <p:nvPr/>
        </p:nvCxnSpPr>
        <p:spPr>
          <a:xfrm>
            <a:off x="4572465" y="3144604"/>
            <a:ext cx="8735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69657" y="25262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60257" y="3111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769657" y="3773269"/>
            <a:ext cx="2191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Step 3: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Taking next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min edge (B,E)</a:t>
            </a:r>
          </a:p>
        </p:txBody>
      </p:sp>
      <p:sp>
        <p:nvSpPr>
          <p:cNvPr id="41" name="Oval 40"/>
          <p:cNvSpPr/>
          <p:nvPr/>
        </p:nvSpPr>
        <p:spPr>
          <a:xfrm>
            <a:off x="3617257" y="44958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B</a:t>
            </a:r>
          </a:p>
        </p:txBody>
      </p:sp>
      <p:sp>
        <p:nvSpPr>
          <p:cNvPr id="42" name="Oval 41"/>
          <p:cNvSpPr/>
          <p:nvPr/>
        </p:nvSpPr>
        <p:spPr>
          <a:xfrm>
            <a:off x="4150657" y="53340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C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293657" y="53340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</a:t>
            </a:r>
          </a:p>
        </p:txBody>
      </p:sp>
      <p:sp>
        <p:nvSpPr>
          <p:cNvPr id="44" name="Oval 43"/>
          <p:cNvSpPr/>
          <p:nvPr/>
        </p:nvSpPr>
        <p:spPr>
          <a:xfrm>
            <a:off x="5674657" y="4494259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</a:t>
            </a:r>
          </a:p>
        </p:txBody>
      </p:sp>
      <p:cxnSp>
        <p:nvCxnSpPr>
          <p:cNvPr id="45" name="Straight Connector 44"/>
          <p:cNvCxnSpPr>
            <a:stCxn id="41" idx="3"/>
            <a:endCxn id="42" idx="2"/>
          </p:cNvCxnSpPr>
          <p:nvPr/>
        </p:nvCxnSpPr>
        <p:spPr>
          <a:xfrm>
            <a:off x="3673053" y="4821004"/>
            <a:ext cx="477604" cy="70349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2" idx="5"/>
            <a:endCxn id="43" idx="3"/>
          </p:cNvCxnSpPr>
          <p:nvPr/>
        </p:nvCxnSpPr>
        <p:spPr>
          <a:xfrm>
            <a:off x="4475861" y="5659204"/>
            <a:ext cx="8735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1" idx="6"/>
            <a:endCxn id="44" idx="2"/>
          </p:cNvCxnSpPr>
          <p:nvPr/>
        </p:nvCxnSpPr>
        <p:spPr>
          <a:xfrm flipV="1">
            <a:off x="3998257" y="4684759"/>
            <a:ext cx="1676400" cy="154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673053" y="5105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84057" y="47360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663653" y="56261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893857" y="1135297"/>
            <a:ext cx="2143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Step 4: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Taking next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min edge (A,B)</a:t>
            </a:r>
          </a:p>
        </p:txBody>
      </p:sp>
      <p:sp>
        <p:nvSpPr>
          <p:cNvPr id="52" name="Oval 51"/>
          <p:cNvSpPr/>
          <p:nvPr/>
        </p:nvSpPr>
        <p:spPr>
          <a:xfrm>
            <a:off x="6911670" y="2954104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B</a:t>
            </a:r>
          </a:p>
        </p:txBody>
      </p:sp>
      <p:sp>
        <p:nvSpPr>
          <p:cNvPr id="53" name="Oval 52"/>
          <p:cNvSpPr/>
          <p:nvPr/>
        </p:nvSpPr>
        <p:spPr>
          <a:xfrm>
            <a:off x="7427257" y="4064838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C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8570257" y="4064838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</a:t>
            </a:r>
          </a:p>
        </p:txBody>
      </p:sp>
      <p:sp>
        <p:nvSpPr>
          <p:cNvPr id="55" name="Oval 54"/>
          <p:cNvSpPr/>
          <p:nvPr/>
        </p:nvSpPr>
        <p:spPr>
          <a:xfrm>
            <a:off x="8969070" y="2952563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</a:t>
            </a:r>
          </a:p>
        </p:txBody>
      </p:sp>
      <p:cxnSp>
        <p:nvCxnSpPr>
          <p:cNvPr id="56" name="Straight Connector 55"/>
          <p:cNvCxnSpPr>
            <a:stCxn id="52" idx="3"/>
            <a:endCxn id="53" idx="2"/>
          </p:cNvCxnSpPr>
          <p:nvPr/>
        </p:nvCxnSpPr>
        <p:spPr>
          <a:xfrm>
            <a:off x="6967466" y="3279308"/>
            <a:ext cx="459791" cy="97603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5"/>
            <a:endCxn id="54" idx="3"/>
          </p:cNvCxnSpPr>
          <p:nvPr/>
        </p:nvCxnSpPr>
        <p:spPr>
          <a:xfrm>
            <a:off x="7752461" y="4390042"/>
            <a:ext cx="8735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2" idx="6"/>
            <a:endCxn id="55" idx="2"/>
          </p:cNvCxnSpPr>
          <p:nvPr/>
        </p:nvCxnSpPr>
        <p:spPr>
          <a:xfrm flipV="1">
            <a:off x="7292670" y="3143063"/>
            <a:ext cx="1676400" cy="154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893857" y="35637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978470" y="31943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038414" y="4507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884457" y="1981200"/>
            <a:ext cx="381000" cy="381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A</a:t>
            </a:r>
          </a:p>
        </p:txBody>
      </p:sp>
      <p:cxnSp>
        <p:nvCxnSpPr>
          <p:cNvPr id="63" name="Straight Connector 62"/>
          <p:cNvCxnSpPr>
            <a:stCxn id="62" idx="2"/>
            <a:endCxn id="52" idx="0"/>
          </p:cNvCxnSpPr>
          <p:nvPr/>
        </p:nvCxnSpPr>
        <p:spPr>
          <a:xfrm flipH="1">
            <a:off x="7102170" y="2171700"/>
            <a:ext cx="782287" cy="78240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232891" y="22371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4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312457" y="990600"/>
            <a:ext cx="0" cy="525780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6360457" y="1002475"/>
            <a:ext cx="0" cy="525780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57382" y="3963776"/>
            <a:ext cx="27432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300582" y="3619500"/>
            <a:ext cx="305987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380861" y="4920734"/>
            <a:ext cx="3103796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393958" y="4951926"/>
            <a:ext cx="2839687" cy="14465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So, we obtained a minimum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spanning tree of cost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4 + 2 + 1 + 3 = 10</a:t>
            </a: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srgbClr val="AD1457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301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1" grpId="0"/>
      <p:bldP spid="32" grpId="0"/>
      <p:bldP spid="33" grpId="0" animBg="1"/>
      <p:bldP spid="34" grpId="0" animBg="1"/>
      <p:bldP spid="35" grpId="0" animBg="1"/>
      <p:bldP spid="38" grpId="0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8" grpId="0"/>
      <p:bldP spid="49" grpId="0"/>
      <p:bldP spid="50" grpId="0"/>
      <p:bldP spid="51" grpId="0"/>
      <p:bldP spid="52" grpId="0" animBg="1"/>
      <p:bldP spid="53" grpId="0" animBg="1"/>
      <p:bldP spid="54" grpId="0" animBg="1"/>
      <p:bldP spid="55" grpId="0" animBg="1"/>
      <p:bldP spid="59" grpId="0"/>
      <p:bldP spid="60" grpId="0"/>
      <p:bldP spid="61" grpId="0"/>
      <p:bldP spid="62" grpId="0" animBg="1"/>
      <p:bldP spid="64" grpId="0"/>
      <p:bldP spid="7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B20E2A-F2D8-419C-9FD1-95D26342647C}"/>
              </a:ext>
            </a:extLst>
          </p:cNvPr>
          <p:cNvSpPr/>
          <p:nvPr/>
        </p:nvSpPr>
        <p:spPr>
          <a:xfrm>
            <a:off x="6096000" y="0"/>
            <a:ext cx="6096000" cy="6588000"/>
          </a:xfrm>
          <a:prstGeom prst="rect">
            <a:avLst/>
          </a:prstGeom>
          <a:gradFill flip="none" rotWithShape="1">
            <a:gsLst>
              <a:gs pos="55000">
                <a:srgbClr val="B21266"/>
              </a:gs>
              <a:gs pos="30000">
                <a:srgbClr val="A3115D">
                  <a:lumMod val="100000"/>
                </a:srgbClr>
              </a:gs>
              <a:gs pos="100000">
                <a:srgbClr val="ED6D9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" y="6976"/>
            <a:ext cx="6217920" cy="738664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Kruskal’s Algorithm for MST – Example 2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15109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2667000" y="15109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15109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685800" y="33397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2743200" y="33397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4807527" y="33397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2819400" y="51685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7</a:t>
            </a:r>
          </a:p>
        </p:txBody>
      </p:sp>
      <p:cxnSp>
        <p:nvCxnSpPr>
          <p:cNvPr id="13" name="Straight Connector 12"/>
          <p:cNvCxnSpPr>
            <a:stCxn id="6" idx="6"/>
            <a:endCxn id="7" idx="2"/>
          </p:cNvCxnSpPr>
          <p:nvPr/>
        </p:nvCxnSpPr>
        <p:spPr>
          <a:xfrm>
            <a:off x="1325880" y="1830980"/>
            <a:ext cx="134112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8" idx="2"/>
          </p:cNvCxnSpPr>
          <p:nvPr/>
        </p:nvCxnSpPr>
        <p:spPr>
          <a:xfrm>
            <a:off x="3307080" y="1830980"/>
            <a:ext cx="141732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6"/>
            <a:endCxn id="10" idx="2"/>
          </p:cNvCxnSpPr>
          <p:nvPr/>
        </p:nvCxnSpPr>
        <p:spPr>
          <a:xfrm>
            <a:off x="1325880" y="3659780"/>
            <a:ext cx="141732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6"/>
            <a:endCxn id="11" idx="2"/>
          </p:cNvCxnSpPr>
          <p:nvPr/>
        </p:nvCxnSpPr>
        <p:spPr>
          <a:xfrm>
            <a:off x="3383280" y="3659780"/>
            <a:ext cx="1424247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9" idx="0"/>
          </p:cNvCxnSpPr>
          <p:nvPr/>
        </p:nvCxnSpPr>
        <p:spPr>
          <a:xfrm flipH="1">
            <a:off x="1005840" y="2151020"/>
            <a:ext cx="0" cy="11887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4"/>
          </p:cNvCxnSpPr>
          <p:nvPr/>
        </p:nvCxnSpPr>
        <p:spPr>
          <a:xfrm>
            <a:off x="2987040" y="2151020"/>
            <a:ext cx="22860" cy="11887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4"/>
          </p:cNvCxnSpPr>
          <p:nvPr/>
        </p:nvCxnSpPr>
        <p:spPr>
          <a:xfrm>
            <a:off x="5044440" y="2151020"/>
            <a:ext cx="22860" cy="11887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7"/>
            <a:endCxn id="7" idx="3"/>
          </p:cNvCxnSpPr>
          <p:nvPr/>
        </p:nvCxnSpPr>
        <p:spPr>
          <a:xfrm flipV="1">
            <a:off x="1232142" y="2057282"/>
            <a:ext cx="1528596" cy="1376196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7"/>
            <a:endCxn id="8" idx="3"/>
          </p:cNvCxnSpPr>
          <p:nvPr/>
        </p:nvCxnSpPr>
        <p:spPr>
          <a:xfrm flipV="1">
            <a:off x="3289542" y="2057282"/>
            <a:ext cx="1528596" cy="1376196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3"/>
            <a:endCxn id="12" idx="6"/>
          </p:cNvCxnSpPr>
          <p:nvPr/>
        </p:nvCxnSpPr>
        <p:spPr>
          <a:xfrm flipH="1">
            <a:off x="3459480" y="3886082"/>
            <a:ext cx="1441785" cy="1602498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4"/>
            <a:endCxn id="12" idx="2"/>
          </p:cNvCxnSpPr>
          <p:nvPr/>
        </p:nvCxnSpPr>
        <p:spPr>
          <a:xfrm>
            <a:off x="1005840" y="3979820"/>
            <a:ext cx="1813560" cy="150876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" idx="4"/>
          </p:cNvCxnSpPr>
          <p:nvPr/>
        </p:nvCxnSpPr>
        <p:spPr>
          <a:xfrm>
            <a:off x="3063240" y="3979820"/>
            <a:ext cx="22860" cy="11887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5874" y="24253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76450" y="24970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90850" y="2494843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14800" y="24970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82935" y="24208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57400" y="35683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81450" y="35683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00200" y="45544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7050" y="42496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91000" y="44827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24050" y="14347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905250" y="14302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07974" y="0"/>
            <a:ext cx="859594" cy="40011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Step:1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94911" y="418597"/>
            <a:ext cx="5829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Arial"/>
              </a:rPr>
              <a:t>Sort the edges in increasing order of their weight.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7747363" y="1023737"/>
          <a:ext cx="2638567" cy="5859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1582560717"/>
                    </a:ext>
                  </a:extLst>
                </a:gridCol>
                <a:gridCol w="1088046">
                  <a:extLst>
                    <a:ext uri="{9D8B030D-6E8A-4147-A177-3AD203B41FA5}">
                      <a16:colId xmlns:a16="http://schemas.microsoft.com/office/drawing/2014/main" val="511824500"/>
                    </a:ext>
                  </a:extLst>
                </a:gridCol>
                <a:gridCol w="598021">
                  <a:extLst>
                    <a:ext uri="{9D8B030D-6E8A-4147-A177-3AD203B41FA5}">
                      <a16:colId xmlns:a16="http://schemas.microsoft.com/office/drawing/2014/main" val="3593019890"/>
                    </a:ext>
                  </a:extLst>
                </a:gridCol>
              </a:tblGrid>
              <a:tr h="39280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Edges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Weight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574443"/>
                  </a:ext>
                </a:extLst>
              </a:tr>
              <a:tr h="419709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{1, 2}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04744"/>
                  </a:ext>
                </a:extLst>
              </a:tr>
              <a:tr h="419709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{2, 3}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217928"/>
                  </a:ext>
                </a:extLst>
              </a:tr>
              <a:tr h="419709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{4, 5}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933460"/>
                  </a:ext>
                </a:extLst>
              </a:tr>
              <a:tr h="419709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{6, 7}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772278"/>
                  </a:ext>
                </a:extLst>
              </a:tr>
              <a:tr h="419709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{1, 4}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955693"/>
                  </a:ext>
                </a:extLst>
              </a:tr>
              <a:tr h="419709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{2,</a:t>
                      </a:r>
                      <a:r>
                        <a:rPr lang="en-US" sz="2000" b="1" baseline="0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5}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600405"/>
                  </a:ext>
                </a:extLst>
              </a:tr>
              <a:tr h="419709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{4, 7}</a:t>
                      </a:r>
                      <a:r>
                        <a:rPr lang="en-US" sz="2000" b="1" baseline="0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76407"/>
                  </a:ext>
                </a:extLst>
              </a:tr>
              <a:tr h="419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{3, 5)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516510"/>
                  </a:ext>
                </a:extLst>
              </a:tr>
              <a:tr h="419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{2, 4} 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537154"/>
                  </a:ext>
                </a:extLst>
              </a:tr>
              <a:tr h="419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{3, 6} 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40063"/>
                  </a:ext>
                </a:extLst>
              </a:tr>
              <a:tr h="419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{5, 7} 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2767037"/>
                  </a:ext>
                </a:extLst>
              </a:tr>
              <a:tr h="419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{5, 6}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878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1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5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5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5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5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5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5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dur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B20E2A-F2D8-419C-9FD1-95D26342647C}"/>
              </a:ext>
            </a:extLst>
          </p:cNvPr>
          <p:cNvSpPr/>
          <p:nvPr/>
        </p:nvSpPr>
        <p:spPr>
          <a:xfrm>
            <a:off x="6096000" y="0"/>
            <a:ext cx="6096000" cy="6588000"/>
          </a:xfrm>
          <a:prstGeom prst="rect">
            <a:avLst/>
          </a:prstGeom>
          <a:gradFill flip="none" rotWithShape="1">
            <a:gsLst>
              <a:gs pos="55000">
                <a:srgbClr val="B21266"/>
              </a:gs>
              <a:gs pos="30000">
                <a:srgbClr val="A3115D">
                  <a:lumMod val="100000"/>
                </a:srgbClr>
              </a:gs>
              <a:gs pos="100000">
                <a:srgbClr val="ED6D9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" y="6976"/>
            <a:ext cx="6217920" cy="738664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Kruskal’s Algorithm for MST – Example 2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15109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2667000" y="15109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15109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685800" y="33397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2743200" y="33397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4807527" y="33397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2819400" y="51685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7</a:t>
            </a:r>
          </a:p>
        </p:txBody>
      </p:sp>
      <p:cxnSp>
        <p:nvCxnSpPr>
          <p:cNvPr id="13" name="Straight Connector 12"/>
          <p:cNvCxnSpPr>
            <a:stCxn id="6" idx="6"/>
            <a:endCxn id="7" idx="2"/>
          </p:cNvCxnSpPr>
          <p:nvPr/>
        </p:nvCxnSpPr>
        <p:spPr>
          <a:xfrm>
            <a:off x="1325880" y="1830980"/>
            <a:ext cx="134112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8" idx="2"/>
          </p:cNvCxnSpPr>
          <p:nvPr/>
        </p:nvCxnSpPr>
        <p:spPr>
          <a:xfrm>
            <a:off x="3307080" y="1830980"/>
            <a:ext cx="141732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6"/>
            <a:endCxn id="10" idx="2"/>
          </p:cNvCxnSpPr>
          <p:nvPr/>
        </p:nvCxnSpPr>
        <p:spPr>
          <a:xfrm>
            <a:off x="1325880" y="3659780"/>
            <a:ext cx="141732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6"/>
            <a:endCxn id="11" idx="2"/>
          </p:cNvCxnSpPr>
          <p:nvPr/>
        </p:nvCxnSpPr>
        <p:spPr>
          <a:xfrm>
            <a:off x="3383280" y="3659780"/>
            <a:ext cx="1424247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9" idx="0"/>
          </p:cNvCxnSpPr>
          <p:nvPr/>
        </p:nvCxnSpPr>
        <p:spPr>
          <a:xfrm flipH="1">
            <a:off x="1005840" y="2151020"/>
            <a:ext cx="0" cy="11887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4"/>
          </p:cNvCxnSpPr>
          <p:nvPr/>
        </p:nvCxnSpPr>
        <p:spPr>
          <a:xfrm>
            <a:off x="2987040" y="2151020"/>
            <a:ext cx="22860" cy="11887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4"/>
          </p:cNvCxnSpPr>
          <p:nvPr/>
        </p:nvCxnSpPr>
        <p:spPr>
          <a:xfrm>
            <a:off x="5044440" y="2151020"/>
            <a:ext cx="22860" cy="11887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7"/>
            <a:endCxn id="7" idx="3"/>
          </p:cNvCxnSpPr>
          <p:nvPr/>
        </p:nvCxnSpPr>
        <p:spPr>
          <a:xfrm flipV="1">
            <a:off x="1232142" y="2057282"/>
            <a:ext cx="1528596" cy="1376196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7"/>
            <a:endCxn id="8" idx="3"/>
          </p:cNvCxnSpPr>
          <p:nvPr/>
        </p:nvCxnSpPr>
        <p:spPr>
          <a:xfrm flipV="1">
            <a:off x="3289542" y="2057282"/>
            <a:ext cx="1528596" cy="1376196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3"/>
            <a:endCxn id="12" idx="6"/>
          </p:cNvCxnSpPr>
          <p:nvPr/>
        </p:nvCxnSpPr>
        <p:spPr>
          <a:xfrm flipH="1">
            <a:off x="3459480" y="3886082"/>
            <a:ext cx="1441785" cy="1602498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4"/>
            <a:endCxn id="12" idx="2"/>
          </p:cNvCxnSpPr>
          <p:nvPr/>
        </p:nvCxnSpPr>
        <p:spPr>
          <a:xfrm>
            <a:off x="1005840" y="3979820"/>
            <a:ext cx="1813560" cy="150876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" idx="4"/>
          </p:cNvCxnSpPr>
          <p:nvPr/>
        </p:nvCxnSpPr>
        <p:spPr>
          <a:xfrm>
            <a:off x="3063240" y="3979820"/>
            <a:ext cx="22860" cy="11887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5874" y="24253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76450" y="24970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90850" y="2494843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14800" y="24970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82935" y="24208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57400" y="35683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81450" y="35683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00200" y="45544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7050" y="42496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91000" y="44827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24050" y="14347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905250" y="14302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07974" y="0"/>
            <a:ext cx="851515" cy="40011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Step:2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94911" y="418597"/>
            <a:ext cx="5829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Arial"/>
              </a:rPr>
              <a:t>Select the minimum weight edge but no cycle.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7747363" y="1023737"/>
          <a:ext cx="2638567" cy="5859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1582560717"/>
                    </a:ext>
                  </a:extLst>
                </a:gridCol>
                <a:gridCol w="1088046">
                  <a:extLst>
                    <a:ext uri="{9D8B030D-6E8A-4147-A177-3AD203B41FA5}">
                      <a16:colId xmlns:a16="http://schemas.microsoft.com/office/drawing/2014/main" val="511824500"/>
                    </a:ext>
                  </a:extLst>
                </a:gridCol>
                <a:gridCol w="598021">
                  <a:extLst>
                    <a:ext uri="{9D8B030D-6E8A-4147-A177-3AD203B41FA5}">
                      <a16:colId xmlns:a16="http://schemas.microsoft.com/office/drawing/2014/main" val="3593019890"/>
                    </a:ext>
                  </a:extLst>
                </a:gridCol>
              </a:tblGrid>
              <a:tr h="39280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Edges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Weight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574443"/>
                  </a:ext>
                </a:extLst>
              </a:tr>
              <a:tr h="419709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{1, 2}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04744"/>
                  </a:ext>
                </a:extLst>
              </a:tr>
              <a:tr h="419709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{2, 3}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217928"/>
                  </a:ext>
                </a:extLst>
              </a:tr>
              <a:tr h="419709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{4, 5}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933460"/>
                  </a:ext>
                </a:extLst>
              </a:tr>
              <a:tr h="419709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{6, 7}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772278"/>
                  </a:ext>
                </a:extLst>
              </a:tr>
              <a:tr h="419709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{1, 4}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955693"/>
                  </a:ext>
                </a:extLst>
              </a:tr>
              <a:tr h="419709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{2,</a:t>
                      </a:r>
                      <a:r>
                        <a:rPr lang="en-US" sz="2000" b="1" baseline="0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5}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600405"/>
                  </a:ext>
                </a:extLst>
              </a:tr>
              <a:tr h="419709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{4, 7}</a:t>
                      </a:r>
                      <a:r>
                        <a:rPr lang="en-US" sz="2000" b="1" baseline="0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76407"/>
                  </a:ext>
                </a:extLst>
              </a:tr>
              <a:tr h="419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{3, 5)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516510"/>
                  </a:ext>
                </a:extLst>
              </a:tr>
              <a:tr h="419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{2, 4} 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537154"/>
                  </a:ext>
                </a:extLst>
              </a:tr>
              <a:tr h="419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{3, 6} 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40063"/>
                  </a:ext>
                </a:extLst>
              </a:tr>
              <a:tr h="419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{5, 7} 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2767037"/>
                  </a:ext>
                </a:extLst>
              </a:tr>
              <a:tr h="4197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{5, 6}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878199"/>
                  </a:ext>
                </a:extLst>
              </a:tr>
            </a:tbl>
          </a:graphicData>
        </a:graphic>
      </p:graphicFrame>
      <p:sp>
        <p:nvSpPr>
          <p:cNvPr id="40" name="Rounded Rectangle 39"/>
          <p:cNvSpPr/>
          <p:nvPr/>
        </p:nvSpPr>
        <p:spPr>
          <a:xfrm>
            <a:off x="9818917" y="1410789"/>
            <a:ext cx="457200" cy="4180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Times New Roman" panose="02020603050405020304" pitchFamily="18" charset="0"/>
                <a:sym typeface="Symbol" panose="05050102010706020507" pitchFamily="18" charset="2"/>
              </a:rPr>
              <a:t>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Arial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818917" y="1830890"/>
            <a:ext cx="457200" cy="4180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Times New Roman" panose="02020603050405020304" pitchFamily="18" charset="0"/>
                <a:sym typeface="Symbol" panose="05050102010706020507" pitchFamily="18" charset="2"/>
              </a:rPr>
              <a:t>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Arial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818917" y="2248989"/>
            <a:ext cx="457200" cy="4180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Times New Roman" panose="02020603050405020304" pitchFamily="18" charset="0"/>
                <a:sym typeface="Symbol" panose="05050102010706020507" pitchFamily="18" charset="2"/>
              </a:rPr>
              <a:t>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Arial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818917" y="2629989"/>
            <a:ext cx="457200" cy="4180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Times New Roman" panose="02020603050405020304" pitchFamily="18" charset="0"/>
                <a:sym typeface="Symbol" panose="05050102010706020507" pitchFamily="18" charset="2"/>
              </a:rPr>
              <a:t>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Arial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9818917" y="3094116"/>
            <a:ext cx="457200" cy="4502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Times New Roman" panose="02020603050405020304" pitchFamily="18" charset="0"/>
                <a:sym typeface="Symbol" panose="05050102010706020507" pitchFamily="18" charset="2"/>
              </a:rPr>
              <a:t>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Arial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9818917" y="3914416"/>
            <a:ext cx="457200" cy="4180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Times New Roman" panose="02020603050405020304" pitchFamily="18" charset="0"/>
                <a:sym typeface="Symbol" panose="05050102010706020507" pitchFamily="18" charset="2"/>
              </a:rPr>
              <a:t>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Arial"/>
                <a:sym typeface="Symbol" panose="05050102010706020507" pitchFamily="18" charset="2"/>
              </a:rPr>
              <a:t> 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7747363" y="3751455"/>
            <a:ext cx="2638567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7812759" y="3570514"/>
            <a:ext cx="1905000" cy="304800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2815046" y="2447109"/>
            <a:ext cx="381000" cy="609600"/>
            <a:chOff x="5257800" y="4876800"/>
            <a:chExt cx="381000" cy="609600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5334000" y="4876800"/>
              <a:ext cx="228600" cy="609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257800" y="4953000"/>
              <a:ext cx="381000" cy="457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33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mph" presetSubtype="2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BC145"/>
                                      </p:to>
                                    </p:animClr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BC145"/>
                                      </p:to>
                                    </p:animClr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84742"/>
                                      </p:to>
                                    </p:animClr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mph" presetSubtype="2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BC145"/>
                                      </p:to>
                                    </p:animClr>
                                    <p:set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84742"/>
                                      </p:to>
                                    </p:animClr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mph" presetSubtype="2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BC145"/>
                                      </p:to>
                                    </p:animClr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BC145"/>
                                      </p:to>
                                    </p:animClr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84742"/>
                                      </p:to>
                                    </p:animClr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BC145"/>
                                      </p:to>
                                    </p:animClr>
                                    <p:set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BC145"/>
                                      </p:to>
                                    </p:animClr>
                                    <p:set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7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84742"/>
                                      </p:to>
                                    </p:animClr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7" presetClass="emph" presetSubtype="2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84742"/>
                                      </p:to>
                                    </p:animClr>
                                    <p:set>
                                      <p:cBhvr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7" presetClass="emph" presetSubtype="2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84742"/>
                                      </p:to>
                                    </p:animClr>
                                    <p:set>
                                      <p:cBhvr>
                                        <p:cTn id="1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40" grpId="0"/>
      <p:bldP spid="41" grpId="0"/>
      <p:bldP spid="42" grpId="0"/>
      <p:bldP spid="43" grpId="0"/>
      <p:bldP spid="44" grpId="0"/>
      <p:bldP spid="45" grpId="0"/>
      <p:bldP spid="4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B20E2A-F2D8-419C-9FD1-95D26342647C}"/>
              </a:ext>
            </a:extLst>
          </p:cNvPr>
          <p:cNvSpPr/>
          <p:nvPr/>
        </p:nvSpPr>
        <p:spPr>
          <a:xfrm>
            <a:off x="6096000" y="0"/>
            <a:ext cx="6096000" cy="6588000"/>
          </a:xfrm>
          <a:prstGeom prst="rect">
            <a:avLst/>
          </a:prstGeom>
          <a:gradFill flip="none" rotWithShape="1">
            <a:gsLst>
              <a:gs pos="55000">
                <a:srgbClr val="B21266"/>
              </a:gs>
              <a:gs pos="30000">
                <a:srgbClr val="A3115D">
                  <a:lumMod val="100000"/>
                </a:srgbClr>
              </a:gs>
              <a:gs pos="100000">
                <a:srgbClr val="ED6D9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" y="6976"/>
            <a:ext cx="6217920" cy="738664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Kruskal’s Algorithm for MST – Example 2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1510940"/>
            <a:ext cx="640080" cy="640080"/>
          </a:xfrm>
          <a:prstGeom prst="ellipse">
            <a:avLst/>
          </a:prstGeom>
          <a:solidFill>
            <a:srgbClr val="8BC14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2667000" y="1510940"/>
            <a:ext cx="640080" cy="640080"/>
          </a:xfrm>
          <a:prstGeom prst="ellipse">
            <a:avLst/>
          </a:prstGeom>
          <a:solidFill>
            <a:srgbClr val="8BC14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1510940"/>
            <a:ext cx="640080" cy="640080"/>
          </a:xfrm>
          <a:prstGeom prst="ellipse">
            <a:avLst/>
          </a:prstGeom>
          <a:solidFill>
            <a:srgbClr val="8BC14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685800" y="3339740"/>
            <a:ext cx="640080" cy="640080"/>
          </a:xfrm>
          <a:prstGeom prst="ellipse">
            <a:avLst/>
          </a:prstGeom>
          <a:solidFill>
            <a:srgbClr val="8BC14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2743200" y="3339740"/>
            <a:ext cx="640080" cy="640080"/>
          </a:xfrm>
          <a:prstGeom prst="ellipse">
            <a:avLst/>
          </a:prstGeom>
          <a:solidFill>
            <a:srgbClr val="8BC14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4807527" y="3339740"/>
            <a:ext cx="640080" cy="640080"/>
          </a:xfrm>
          <a:prstGeom prst="ellipse">
            <a:avLst/>
          </a:prstGeom>
          <a:solidFill>
            <a:srgbClr val="8BC14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2819400" y="5168540"/>
            <a:ext cx="640080" cy="640080"/>
          </a:xfrm>
          <a:prstGeom prst="ellipse">
            <a:avLst/>
          </a:prstGeom>
          <a:solidFill>
            <a:srgbClr val="8BC14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7</a:t>
            </a:r>
          </a:p>
        </p:txBody>
      </p:sp>
      <p:cxnSp>
        <p:nvCxnSpPr>
          <p:cNvPr id="13" name="Straight Connector 12"/>
          <p:cNvCxnSpPr>
            <a:stCxn id="6" idx="6"/>
            <a:endCxn id="7" idx="2"/>
          </p:cNvCxnSpPr>
          <p:nvPr/>
        </p:nvCxnSpPr>
        <p:spPr>
          <a:xfrm>
            <a:off x="1325880" y="1830980"/>
            <a:ext cx="134112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8" idx="2"/>
          </p:cNvCxnSpPr>
          <p:nvPr/>
        </p:nvCxnSpPr>
        <p:spPr>
          <a:xfrm>
            <a:off x="3307080" y="1830980"/>
            <a:ext cx="141732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6"/>
            <a:endCxn id="10" idx="2"/>
          </p:cNvCxnSpPr>
          <p:nvPr/>
        </p:nvCxnSpPr>
        <p:spPr>
          <a:xfrm>
            <a:off x="1325880" y="3659780"/>
            <a:ext cx="141732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9" idx="0"/>
          </p:cNvCxnSpPr>
          <p:nvPr/>
        </p:nvCxnSpPr>
        <p:spPr>
          <a:xfrm flipH="1">
            <a:off x="1005840" y="2151020"/>
            <a:ext cx="0" cy="118872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3"/>
            <a:endCxn id="12" idx="6"/>
          </p:cNvCxnSpPr>
          <p:nvPr/>
        </p:nvCxnSpPr>
        <p:spPr>
          <a:xfrm flipH="1">
            <a:off x="3459480" y="3886082"/>
            <a:ext cx="1441785" cy="160249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4"/>
            <a:endCxn id="12" idx="2"/>
          </p:cNvCxnSpPr>
          <p:nvPr/>
        </p:nvCxnSpPr>
        <p:spPr>
          <a:xfrm>
            <a:off x="1005840" y="3979820"/>
            <a:ext cx="1813560" cy="150876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5874" y="24253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57400" y="35683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00200" y="45544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91000" y="44827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24050" y="14347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905250" y="14302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07974" y="0"/>
            <a:ext cx="851515" cy="40011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Step:3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94911" y="418597"/>
            <a:ext cx="5829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Arial"/>
              </a:rPr>
              <a:t>The minimum spanning tree for the given graph.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7747363" y="1023737"/>
          <a:ext cx="2638567" cy="3341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1582560717"/>
                    </a:ext>
                  </a:extLst>
                </a:gridCol>
                <a:gridCol w="1088046">
                  <a:extLst>
                    <a:ext uri="{9D8B030D-6E8A-4147-A177-3AD203B41FA5}">
                      <a16:colId xmlns:a16="http://schemas.microsoft.com/office/drawing/2014/main" val="511824500"/>
                    </a:ext>
                  </a:extLst>
                </a:gridCol>
                <a:gridCol w="598021">
                  <a:extLst>
                    <a:ext uri="{9D8B030D-6E8A-4147-A177-3AD203B41FA5}">
                      <a16:colId xmlns:a16="http://schemas.microsoft.com/office/drawing/2014/main" val="3593019890"/>
                    </a:ext>
                  </a:extLst>
                </a:gridCol>
              </a:tblGrid>
              <a:tr h="39280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Edges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Weight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574443"/>
                  </a:ext>
                </a:extLst>
              </a:tr>
              <a:tr h="419709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{1, 2}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04744"/>
                  </a:ext>
                </a:extLst>
              </a:tr>
              <a:tr h="419709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{2, 3}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217928"/>
                  </a:ext>
                </a:extLst>
              </a:tr>
              <a:tr h="419709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{4, 5}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933460"/>
                  </a:ext>
                </a:extLst>
              </a:tr>
              <a:tr h="419709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{6, 7}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772278"/>
                  </a:ext>
                </a:extLst>
              </a:tr>
              <a:tr h="419709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{1, 4}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955693"/>
                  </a:ext>
                </a:extLst>
              </a:tr>
              <a:tr h="419709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{4, 7}</a:t>
                      </a:r>
                      <a:r>
                        <a:rPr lang="en-US" sz="2000" b="1" baseline="0">
                          <a:solidFill>
                            <a:schemeClr val="accent3"/>
                          </a:solidFill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76407"/>
                  </a:ext>
                </a:extLst>
              </a:tr>
            </a:tbl>
          </a:graphicData>
        </a:graphic>
      </p:graphicFrame>
      <p:sp>
        <p:nvSpPr>
          <p:cNvPr id="40" name="Rounded Rectangle 39"/>
          <p:cNvSpPr/>
          <p:nvPr/>
        </p:nvSpPr>
        <p:spPr>
          <a:xfrm>
            <a:off x="9818917" y="1410789"/>
            <a:ext cx="457200" cy="4180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Times New Roman" panose="02020603050405020304" pitchFamily="18" charset="0"/>
                <a:sym typeface="Symbol" panose="05050102010706020507" pitchFamily="18" charset="2"/>
              </a:rPr>
              <a:t>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Arial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818917" y="1830890"/>
            <a:ext cx="457200" cy="4180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Times New Roman" panose="02020603050405020304" pitchFamily="18" charset="0"/>
                <a:sym typeface="Symbol" panose="05050102010706020507" pitchFamily="18" charset="2"/>
              </a:rPr>
              <a:t>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Arial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818917" y="2248989"/>
            <a:ext cx="457200" cy="4180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Times New Roman" panose="02020603050405020304" pitchFamily="18" charset="0"/>
                <a:sym typeface="Symbol" panose="05050102010706020507" pitchFamily="18" charset="2"/>
              </a:rPr>
              <a:t>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Arial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818917" y="2629989"/>
            <a:ext cx="457200" cy="4180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Times New Roman" panose="02020603050405020304" pitchFamily="18" charset="0"/>
                <a:sym typeface="Symbol" panose="05050102010706020507" pitchFamily="18" charset="2"/>
              </a:rPr>
              <a:t>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Arial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9818917" y="3094116"/>
            <a:ext cx="457200" cy="4502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Times New Roman" panose="02020603050405020304" pitchFamily="18" charset="0"/>
                <a:sym typeface="Symbol" panose="05050102010706020507" pitchFamily="18" charset="2"/>
              </a:rPr>
              <a:t>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Arial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9805854" y="3522528"/>
            <a:ext cx="457200" cy="4180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Times New Roman" panose="02020603050405020304" pitchFamily="18" charset="0"/>
                <a:sym typeface="Symbol" panose="05050102010706020507" pitchFamily="18" charset="2"/>
              </a:rPr>
              <a:t></a:t>
            </a: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19D19"/>
                </a:solidFill>
                <a:effectLst/>
                <a:uLnTx/>
                <a:uFillTx/>
                <a:latin typeface="Arial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075023" y="4428894"/>
            <a:ext cx="2133918" cy="461665"/>
          </a:xfrm>
          <a:prstGeom prst="rect">
            <a:avLst/>
          </a:prstGeom>
          <a:solidFill>
            <a:srgbClr val="F9C5D7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Total Cost  = 17</a:t>
            </a:r>
          </a:p>
        </p:txBody>
      </p:sp>
    </p:spTree>
    <p:extLst>
      <p:ext uri="{BB962C8B-B14F-4D97-AF65-F5344CB8AC3E}">
        <p14:creationId xmlns:p14="http://schemas.microsoft.com/office/powerpoint/2010/main" val="109529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4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 err="1"/>
              <a:t>Kruskal’s Algorithm </a:t>
            </a:r>
            <a:r>
              <a:rPr lang="en-US"/>
              <a:t>– Example 2</a:t>
            </a:r>
          </a:p>
        </p:txBody>
      </p:sp>
      <p:graphicFrame>
        <p:nvGraphicFramePr>
          <p:cNvPr id="4" name="Content Placeholder 5"/>
          <p:cNvGraphicFramePr/>
          <p:nvPr/>
        </p:nvGraphicFramePr>
        <p:xfrm>
          <a:off x="831797" y="1031965"/>
          <a:ext cx="6445622" cy="48001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5703">
                  <a:extLst>
                    <a:ext uri="{9D8B030D-6E8A-4147-A177-3AD203B41FA5}">
                      <a16:colId xmlns:a16="http://schemas.microsoft.com/office/drawing/2014/main" val="3927548896"/>
                    </a:ext>
                  </a:extLst>
                </a:gridCol>
                <a:gridCol w="2175397">
                  <a:extLst>
                    <a:ext uri="{9D8B030D-6E8A-4147-A177-3AD203B41FA5}">
                      <a16:colId xmlns:a16="http://schemas.microsoft.com/office/drawing/2014/main" val="4102646267"/>
                    </a:ext>
                  </a:extLst>
                </a:gridCol>
                <a:gridCol w="3464522">
                  <a:extLst>
                    <a:ext uri="{9D8B030D-6E8A-4147-A177-3AD203B41FA5}">
                      <a16:colId xmlns:a16="http://schemas.microsoft.com/office/drawing/2014/main" val="4119773957"/>
                    </a:ext>
                  </a:extLst>
                </a:gridCol>
              </a:tblGrid>
              <a:tr h="7315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rgbClr val="AD1457"/>
                          </a:solidFill>
                          <a:effectLst/>
                        </a:rPr>
                        <a:t>Step</a:t>
                      </a:r>
                      <a:endParaRPr lang="en-US" sz="2000">
                        <a:solidFill>
                          <a:srgbClr val="AD1457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rgbClr val="AD1457"/>
                          </a:solidFill>
                          <a:effectLst/>
                        </a:rPr>
                        <a:t>Edges considered - {u, v}</a:t>
                      </a:r>
                      <a:endParaRPr lang="en-US" sz="2000">
                        <a:solidFill>
                          <a:srgbClr val="AD1457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rgbClr val="AD1457"/>
                          </a:solidFill>
                          <a:effectLst/>
                        </a:rPr>
                        <a:t>Connected Components</a:t>
                      </a:r>
                      <a:endParaRPr lang="en-US" sz="2000">
                        <a:solidFill>
                          <a:srgbClr val="AD1457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586495"/>
                  </a:ext>
                </a:extLst>
              </a:tr>
              <a:tr h="5119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 b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Init.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{1} {2} {3} {4} {5} {6} {7}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465674"/>
                  </a:ext>
                </a:extLst>
              </a:tr>
              <a:tr h="465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{1,2}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{1,2} (3} {4} {5} {6} {7}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15384"/>
                  </a:ext>
                </a:extLst>
              </a:tr>
              <a:tr h="465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{2,3}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{1,2,3} {4} {5} {6} {7}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312553"/>
                  </a:ext>
                </a:extLst>
              </a:tr>
              <a:tr h="465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{4,5}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{1,2,3} {4,5} {6} {7}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105355"/>
                  </a:ext>
                </a:extLst>
              </a:tr>
              <a:tr h="465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{6,7}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{1,2,3} {4,5} {6,7}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938409"/>
                  </a:ext>
                </a:extLst>
              </a:tr>
              <a:tr h="465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{1,4}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{1,2,3,4,5} {6,7}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9004122"/>
                  </a:ext>
                </a:extLst>
              </a:tr>
              <a:tr h="465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{2,5}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Rejected </a:t>
                      </a:r>
                      <a:endParaRPr lang="en-US" sz="2400" b="1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108372"/>
                  </a:ext>
                </a:extLst>
              </a:tr>
              <a:tr h="465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{4,7}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{1,2,3,4,5,6,7}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14489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19897"/>
              </p:ext>
            </p:extLst>
          </p:nvPr>
        </p:nvGraphicFramePr>
        <p:xfrm>
          <a:off x="8062856" y="1031965"/>
          <a:ext cx="2468880" cy="3711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936">
                  <a:extLst>
                    <a:ext uri="{9D8B030D-6E8A-4147-A177-3AD203B41FA5}">
                      <a16:colId xmlns:a16="http://schemas.microsoft.com/office/drawing/2014/main" val="1582560717"/>
                    </a:ext>
                  </a:extLst>
                </a:gridCol>
                <a:gridCol w="1397944">
                  <a:extLst>
                    <a:ext uri="{9D8B030D-6E8A-4147-A177-3AD203B41FA5}">
                      <a16:colId xmlns:a16="http://schemas.microsoft.com/office/drawing/2014/main" val="511824500"/>
                    </a:ext>
                  </a:extLst>
                </a:gridCol>
              </a:tblGrid>
              <a:tr h="598585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AD1457"/>
                          </a:solidFill>
                        </a:rPr>
                        <a:t>Edges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AD1457"/>
                          </a:solidFill>
                        </a:rPr>
                        <a:t>Weight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574443"/>
                  </a:ext>
                </a:extLst>
              </a:tr>
              <a:tr h="481344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400"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{1, 2}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04744"/>
                  </a:ext>
                </a:extLst>
              </a:tr>
              <a:tr h="481344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400"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{2, 3}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217928"/>
                  </a:ext>
                </a:extLst>
              </a:tr>
              <a:tr h="481344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400"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{4, 5}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933460"/>
                  </a:ext>
                </a:extLst>
              </a:tr>
              <a:tr h="481344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400"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{6, 7}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772278"/>
                  </a:ext>
                </a:extLst>
              </a:tr>
              <a:tr h="481344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400"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{1, 4}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955693"/>
                  </a:ext>
                </a:extLst>
              </a:tr>
              <a:tr h="481344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400"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{4, 7}</a:t>
                      </a:r>
                      <a:r>
                        <a:rPr lang="en-US" sz="2400" baseline="0"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sym typeface="Symbol" panose="05050102010706020507" pitchFamily="18" charset="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76407"/>
                  </a:ext>
                </a:extLst>
              </a:tr>
            </a:tbl>
          </a:graphicData>
        </a:graphic>
      </p:graphicFrame>
      <p:sp>
        <p:nvSpPr>
          <p:cNvPr id="44" name="Rectangle 43"/>
          <p:cNvSpPr/>
          <p:nvPr/>
        </p:nvSpPr>
        <p:spPr>
          <a:xfrm>
            <a:off x="8062856" y="4652441"/>
            <a:ext cx="246888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Total Cost  = 17</a:t>
            </a:r>
          </a:p>
        </p:txBody>
      </p:sp>
      <p:sp>
        <p:nvSpPr>
          <p:cNvPr id="3" name="Rectangle 2"/>
          <p:cNvSpPr/>
          <p:nvPr/>
        </p:nvSpPr>
        <p:spPr>
          <a:xfrm>
            <a:off x="974835" y="2099887"/>
            <a:ext cx="600891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8422" y="2597001"/>
            <a:ext cx="600891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1270" y="3070768"/>
            <a:ext cx="600891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66973" y="3523115"/>
            <a:ext cx="600891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2297" y="3975462"/>
            <a:ext cx="600891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41270" y="4459742"/>
            <a:ext cx="600891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62297" y="4944674"/>
            <a:ext cx="600891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41270" y="5428954"/>
            <a:ext cx="600891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82633" y="2073415"/>
            <a:ext cx="731520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09201" y="2649012"/>
            <a:ext cx="731520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50637" y="3094813"/>
            <a:ext cx="731520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16213" y="3516087"/>
            <a:ext cx="731520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02734" y="3999662"/>
            <a:ext cx="731520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409201" y="4494030"/>
            <a:ext cx="731520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381794" y="4915873"/>
            <a:ext cx="731520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50637" y="5428953"/>
            <a:ext cx="731520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23360" y="2117596"/>
            <a:ext cx="3043646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67051" y="2613675"/>
            <a:ext cx="3043646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919691" y="3128009"/>
            <a:ext cx="3043646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167051" y="3572486"/>
            <a:ext cx="3043646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919691" y="4006827"/>
            <a:ext cx="3043646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54608" y="4521925"/>
            <a:ext cx="3043646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931920" y="4946130"/>
            <a:ext cx="3043646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67051" y="5390607"/>
            <a:ext cx="3043646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514640" y="1909549"/>
            <a:ext cx="600891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220904" y="1916770"/>
            <a:ext cx="731520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25357" y="2413883"/>
            <a:ext cx="600891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248488" y="2413884"/>
            <a:ext cx="731520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588138" y="2828757"/>
            <a:ext cx="600891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238308" y="2877293"/>
            <a:ext cx="731520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540917" y="3318381"/>
            <a:ext cx="600891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248488" y="3380156"/>
            <a:ext cx="731520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588138" y="3837425"/>
            <a:ext cx="600891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224339" y="3839950"/>
            <a:ext cx="731520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588138" y="4279331"/>
            <a:ext cx="600891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221929" y="4279331"/>
            <a:ext cx="731520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219303" y="2949698"/>
            <a:ext cx="57476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219303" y="3423465"/>
            <a:ext cx="9144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302145" y="3886042"/>
            <a:ext cx="57476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6009253" y="4362336"/>
            <a:ext cx="57476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596751" y="4846727"/>
            <a:ext cx="128016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676503" y="5799743"/>
            <a:ext cx="173736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73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3" grpId="0" animBg="1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709738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Introduction to Graph</a:t>
            </a:r>
          </a:p>
        </p:txBody>
      </p:sp>
    </p:spTree>
    <p:extLst>
      <p:ext uri="{BB962C8B-B14F-4D97-AF65-F5344CB8AC3E}">
        <p14:creationId xmlns:p14="http://schemas.microsoft.com/office/powerpoint/2010/main" val="3506176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 err="1"/>
              <a:t>Kruskal’s </a:t>
            </a:r>
            <a:r>
              <a:rPr lang="en-US"/>
              <a:t>Algorithm for MST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  <a:solidFill>
            <a:srgbClr val="424242"/>
          </a:solidFill>
        </p:spPr>
        <p:txBody>
          <a:bodyPr>
            <a:normAutofit fontScale="77500" lnSpcReduction="20000"/>
          </a:bodyPr>
          <a:lstStyle/>
          <a:p>
            <a:pPr marL="0" indent="0" algn="l">
              <a:spcAft>
                <a:spcPts val="300"/>
              </a:spcAft>
              <a:buNone/>
            </a:pPr>
            <a:r>
              <a:rPr lang="en-US" sz="22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Function Kruskal(G = (N, A))</a:t>
            </a:r>
          </a:p>
          <a:p>
            <a:pPr marL="0" indent="0" algn="l">
              <a:spcAft>
                <a:spcPts val="300"/>
              </a:spcAft>
              <a:buNone/>
            </a:pPr>
            <a:r>
              <a:rPr lang="en-US" sz="22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Sort A by increasing length </a:t>
            </a:r>
          </a:p>
          <a:p>
            <a:pPr marL="0" indent="0" algn="l">
              <a:spcAft>
                <a:spcPts val="300"/>
              </a:spcAft>
              <a:buNone/>
            </a:pPr>
            <a:r>
              <a:rPr lang="en-US" sz="22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n ← the number of nodes in N</a:t>
            </a:r>
          </a:p>
          <a:p>
            <a:pPr marL="0" indent="0" algn="l">
              <a:spcAft>
                <a:spcPts val="300"/>
              </a:spcAft>
              <a:buNone/>
            </a:pPr>
            <a:r>
              <a:rPr lang="en-US" sz="22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T ← Ø {edges of the minimum spanning tree} </a:t>
            </a:r>
          </a:p>
          <a:p>
            <a:pPr marL="0" indent="0" algn="l">
              <a:spcAft>
                <a:spcPts val="300"/>
              </a:spcAft>
              <a:buNone/>
            </a:pPr>
            <a:r>
              <a:rPr lang="en-US" sz="22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Define n sets, containing a different element of set N </a:t>
            </a:r>
          </a:p>
          <a:p>
            <a:pPr marL="0" indent="0" algn="l">
              <a:spcAft>
                <a:spcPts val="300"/>
              </a:spcAft>
              <a:buNone/>
            </a:pPr>
            <a:r>
              <a:rPr lang="en-IN" sz="22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repeat</a:t>
            </a:r>
          </a:p>
          <a:p>
            <a:pPr marL="400050" lvl="1" indent="0" algn="l">
              <a:spcAft>
                <a:spcPts val="300"/>
              </a:spcAft>
              <a:buNone/>
            </a:pPr>
            <a:r>
              <a:rPr lang="en-IN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e ← {u, v} </a:t>
            </a:r>
            <a:r>
              <a:rPr lang="en-IN" sz="18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//e is the shortest edge not yet considered</a:t>
            </a:r>
          </a:p>
          <a:p>
            <a:pPr marL="400050" lvl="1" indent="0" algn="l">
              <a:spcAft>
                <a:spcPts val="300"/>
              </a:spcAft>
              <a:buNone/>
            </a:pPr>
            <a:r>
              <a:rPr lang="en-IN" b="1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ucomp ← find(u) </a:t>
            </a:r>
          </a:p>
          <a:p>
            <a:pPr marL="400050" lvl="1" indent="0" algn="l">
              <a:spcAft>
                <a:spcPts val="300"/>
              </a:spcAft>
              <a:buNone/>
            </a:pPr>
            <a:r>
              <a:rPr lang="en-IN" b="1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vcomp ← find(v) </a:t>
            </a:r>
          </a:p>
          <a:p>
            <a:pPr marL="400050" lvl="1" indent="0" algn="l">
              <a:spcAft>
                <a:spcPts val="300"/>
              </a:spcAft>
              <a:buNone/>
            </a:pPr>
            <a:r>
              <a:rPr lang="en-IN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if ucomp ≠ vcomp then merge(ucomp, vcomp) </a:t>
            </a:r>
          </a:p>
          <a:p>
            <a:pPr marL="400050" lvl="1" indent="0" algn="l">
              <a:spcAft>
                <a:spcPts val="300"/>
              </a:spcAft>
              <a:buNone/>
            </a:pPr>
            <a:r>
              <a:rPr lang="en-IN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T ← T U {e} </a:t>
            </a:r>
          </a:p>
          <a:p>
            <a:pPr marL="0" indent="0" algn="l">
              <a:spcAft>
                <a:spcPts val="300"/>
              </a:spcAft>
              <a:buNone/>
            </a:pPr>
            <a:r>
              <a:rPr lang="en-IN" sz="22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until T contains n - 1 edges </a:t>
            </a:r>
          </a:p>
          <a:p>
            <a:pPr marL="0" indent="0" algn="l">
              <a:spcAft>
                <a:spcPts val="300"/>
              </a:spcAft>
              <a:buNone/>
            </a:pPr>
            <a:r>
              <a:rPr lang="en-IN" sz="22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return T</a:t>
            </a:r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2788920" y="4171406"/>
                <a:ext cx="6433458" cy="457200"/>
              </a:xfrm>
              <a:prstGeom prst="wedgeRoundRectCallout">
                <a:avLst>
                  <a:gd name="adj1" fmla="val -53755"/>
                  <a:gd name="adj2" fmla="val -12070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AD1457"/>
                    </a:solidFill>
                    <a:effectLst/>
                    <a:uLnTx/>
                    <a:uFillTx/>
                    <a:latin typeface="Arial"/>
                  </a:rPr>
                  <a:t>find(u) tells in which connected component a node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AD14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AD1457"/>
                    </a:solidFill>
                    <a:effectLst/>
                    <a:uLnTx/>
                    <a:uFillTx/>
                    <a:latin typeface="Arial"/>
                  </a:rPr>
                  <a:t> is found </a:t>
                </a: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920" y="4171406"/>
                <a:ext cx="6433458" cy="457200"/>
              </a:xfrm>
              <a:prstGeom prst="wedgeRoundRectCallout">
                <a:avLst>
                  <a:gd name="adj1" fmla="val -53755"/>
                  <a:gd name="adj2" fmla="val -12070"/>
                  <a:gd name="adj3" fmla="val 16667"/>
                </a:avLst>
              </a:prstGeom>
              <a:blipFill>
                <a:blip r:embed="rId2"/>
                <a:stretch>
                  <a:fillRect r="-454" b="-16883"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/>
          <p:cNvSpPr/>
          <p:nvPr/>
        </p:nvSpPr>
        <p:spPr>
          <a:xfrm>
            <a:off x="4286793" y="5061857"/>
            <a:ext cx="7221584" cy="457200"/>
          </a:xfrm>
          <a:prstGeom prst="wedgeRoundRectCallout">
            <a:avLst>
              <a:gd name="adj1" fmla="val -54083"/>
              <a:gd name="adj2" fmla="val -44675"/>
              <a:gd name="adj3" fmla="val 16667"/>
            </a:avLst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merge(ucomp, vcomp) is used to merge two connected components.</a:t>
            </a:r>
          </a:p>
        </p:txBody>
      </p:sp>
    </p:spTree>
    <p:extLst>
      <p:ext uri="{BB962C8B-B14F-4D97-AF65-F5344CB8AC3E}">
        <p14:creationId xmlns:p14="http://schemas.microsoft.com/office/powerpoint/2010/main" val="264882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Exercises – Home 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sz="20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complexity for the Kruskal’s algorithm is in </a:t>
                </a:r>
                <a14:m>
                  <m:oMath xmlns:m="http://schemas.openxmlformats.org/officeDocument/2006/math">
                    <m:r>
                      <a:rPr lang="el-GR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𝜽</m:t>
                    </m:r>
                    <m:r>
                      <a:rPr lang="en-US" sz="20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sz="20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𝒍𝒐𝒈</m:t>
                    </m:r>
                    <m:r>
                      <a:rPr lang="en-US" sz="20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sz="20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sz="20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sz="20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𝒂</m:t>
                    </m:r>
                  </m:oMath>
                </a14:m>
                <a:r>
                  <a:rPr lang="en-US" sz="20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total number of </a:t>
                </a:r>
                <a:r>
                  <a:rPr lang="en-US" sz="2000" dirty="0">
                    <a:solidFill>
                      <a:srgbClr val="AD1457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edges </a:t>
                </a:r>
                <a:r>
                  <a:rPr lang="en-US" sz="20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the total number of </a:t>
                </a:r>
                <a:r>
                  <a:rPr lang="en-US" sz="2000" dirty="0">
                    <a:solidFill>
                      <a:srgbClr val="AD1457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nodes</a:t>
                </a:r>
                <a:r>
                  <a:rPr lang="en-US" sz="20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 the graph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  <a:p>
                <a:endParaRPr lang="en-US" sz="2000" dirty="0"/>
              </a:p>
              <a:p>
                <a:r>
                  <a:rPr lang="en-US" sz="2000" dirty="0"/>
                  <a:t>Write the </a:t>
                </a:r>
                <a:r>
                  <a:rPr lang="en-US" sz="2000" dirty="0" err="1"/>
                  <a:t>kruskal’s</a:t>
                </a:r>
                <a:r>
                  <a:rPr lang="en-US" sz="2000" dirty="0"/>
                  <a:t> Algorithm to find out Minimum Spanning Tree. Apply the same and find MST for the graph given below.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t="-1854" r="-7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56"/>
          <p:cNvSpPr txBox="1">
            <a:spLocks noChangeArrowheads="1"/>
          </p:cNvSpPr>
          <p:nvPr/>
        </p:nvSpPr>
        <p:spPr bwMode="auto">
          <a:xfrm>
            <a:off x="1556665" y="4406148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5" name="Line 57"/>
          <p:cNvSpPr>
            <a:spLocks noChangeShapeType="1"/>
          </p:cNvSpPr>
          <p:nvPr/>
        </p:nvSpPr>
        <p:spPr bwMode="auto">
          <a:xfrm flipH="1">
            <a:off x="4257003" y="4710948"/>
            <a:ext cx="38100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Text Box 58"/>
          <p:cNvSpPr txBox="1">
            <a:spLocks noChangeArrowheads="1"/>
          </p:cNvSpPr>
          <p:nvPr/>
        </p:nvSpPr>
        <p:spPr bwMode="auto">
          <a:xfrm>
            <a:off x="4147465" y="5103616"/>
            <a:ext cx="4794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  1</a:t>
            </a:r>
          </a:p>
        </p:txBody>
      </p:sp>
      <p:sp>
        <p:nvSpPr>
          <p:cNvPr id="7" name="Line 59"/>
          <p:cNvSpPr>
            <a:spLocks noChangeShapeType="1"/>
          </p:cNvSpPr>
          <p:nvPr/>
        </p:nvSpPr>
        <p:spPr bwMode="auto">
          <a:xfrm>
            <a:off x="3004465" y="3758448"/>
            <a:ext cx="152400" cy="6858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Line 60"/>
          <p:cNvSpPr>
            <a:spLocks noChangeShapeType="1"/>
          </p:cNvSpPr>
          <p:nvPr/>
        </p:nvSpPr>
        <p:spPr bwMode="auto">
          <a:xfrm flipV="1">
            <a:off x="3309265" y="3872748"/>
            <a:ext cx="53340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Line 61"/>
          <p:cNvSpPr>
            <a:spLocks noChangeShapeType="1"/>
          </p:cNvSpPr>
          <p:nvPr/>
        </p:nvSpPr>
        <p:spPr bwMode="auto">
          <a:xfrm flipH="1" flipV="1">
            <a:off x="3156865" y="3796548"/>
            <a:ext cx="1219200" cy="8382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Line 62"/>
          <p:cNvSpPr>
            <a:spLocks noChangeShapeType="1"/>
          </p:cNvSpPr>
          <p:nvPr/>
        </p:nvSpPr>
        <p:spPr bwMode="auto">
          <a:xfrm flipV="1">
            <a:off x="1937665" y="4710947"/>
            <a:ext cx="1021894" cy="314429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Line 63"/>
          <p:cNvSpPr>
            <a:spLocks noChangeShapeType="1"/>
          </p:cNvSpPr>
          <p:nvPr/>
        </p:nvSpPr>
        <p:spPr bwMode="auto">
          <a:xfrm flipV="1">
            <a:off x="2852065" y="4786037"/>
            <a:ext cx="1447800" cy="83931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Line 64"/>
          <p:cNvSpPr>
            <a:spLocks noChangeShapeType="1"/>
          </p:cNvSpPr>
          <p:nvPr/>
        </p:nvSpPr>
        <p:spPr bwMode="auto">
          <a:xfrm flipV="1">
            <a:off x="1785264" y="4329947"/>
            <a:ext cx="78607" cy="550251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Line 65"/>
          <p:cNvSpPr>
            <a:spLocks noChangeShapeType="1"/>
          </p:cNvSpPr>
          <p:nvPr/>
        </p:nvSpPr>
        <p:spPr bwMode="auto">
          <a:xfrm>
            <a:off x="2013864" y="4177547"/>
            <a:ext cx="943289" cy="393037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Line 66"/>
          <p:cNvSpPr>
            <a:spLocks noChangeShapeType="1"/>
          </p:cNvSpPr>
          <p:nvPr/>
        </p:nvSpPr>
        <p:spPr bwMode="auto">
          <a:xfrm>
            <a:off x="3201315" y="3601286"/>
            <a:ext cx="6096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5" name="Line 67"/>
          <p:cNvSpPr>
            <a:spLocks noChangeShapeType="1"/>
          </p:cNvSpPr>
          <p:nvPr/>
        </p:nvSpPr>
        <p:spPr bwMode="auto">
          <a:xfrm>
            <a:off x="4071265" y="3872748"/>
            <a:ext cx="381000" cy="6096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Oval 68"/>
          <p:cNvSpPr>
            <a:spLocks noChangeArrowheads="1"/>
          </p:cNvSpPr>
          <p:nvPr/>
        </p:nvSpPr>
        <p:spPr bwMode="auto">
          <a:xfrm>
            <a:off x="1556665" y="4025148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" name="Oval 69"/>
          <p:cNvSpPr>
            <a:spLocks noChangeArrowheads="1"/>
          </p:cNvSpPr>
          <p:nvPr/>
        </p:nvSpPr>
        <p:spPr bwMode="auto">
          <a:xfrm>
            <a:off x="1709065" y="3872748"/>
            <a:ext cx="457200" cy="4572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accent1">
                <a:lumMod val="75000"/>
              </a:schemeClr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A</a:t>
            </a:r>
          </a:p>
        </p:txBody>
      </p:sp>
      <p:sp>
        <p:nvSpPr>
          <p:cNvPr id="18" name="Oval 70"/>
          <p:cNvSpPr>
            <a:spLocks noChangeArrowheads="1"/>
          </p:cNvSpPr>
          <p:nvPr/>
        </p:nvSpPr>
        <p:spPr bwMode="auto">
          <a:xfrm>
            <a:off x="1556665" y="4787148"/>
            <a:ext cx="457200" cy="4572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accent1">
                <a:lumMod val="75000"/>
              </a:schemeClr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H</a:t>
            </a:r>
          </a:p>
        </p:txBody>
      </p:sp>
      <p:sp>
        <p:nvSpPr>
          <p:cNvPr id="19" name="Oval 71"/>
          <p:cNvSpPr>
            <a:spLocks noChangeArrowheads="1"/>
          </p:cNvSpPr>
          <p:nvPr/>
        </p:nvSpPr>
        <p:spPr bwMode="auto">
          <a:xfrm>
            <a:off x="2928265" y="4406148"/>
            <a:ext cx="457200" cy="4572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accent1">
                <a:lumMod val="75000"/>
              </a:schemeClr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B</a:t>
            </a:r>
          </a:p>
        </p:txBody>
      </p:sp>
      <p:sp>
        <p:nvSpPr>
          <p:cNvPr id="20" name="Oval 72"/>
          <p:cNvSpPr>
            <a:spLocks noChangeArrowheads="1"/>
          </p:cNvSpPr>
          <p:nvPr/>
        </p:nvSpPr>
        <p:spPr bwMode="auto">
          <a:xfrm>
            <a:off x="2775865" y="3415548"/>
            <a:ext cx="457200" cy="4572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accent1">
                <a:lumMod val="75000"/>
              </a:schemeClr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F</a:t>
            </a:r>
          </a:p>
        </p:txBody>
      </p:sp>
      <p:sp>
        <p:nvSpPr>
          <p:cNvPr id="21" name="Oval 73"/>
          <p:cNvSpPr>
            <a:spLocks noChangeArrowheads="1"/>
          </p:cNvSpPr>
          <p:nvPr/>
        </p:nvSpPr>
        <p:spPr bwMode="auto">
          <a:xfrm>
            <a:off x="3842665" y="5396748"/>
            <a:ext cx="457200" cy="4572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accent1">
                <a:lumMod val="75000"/>
              </a:schemeClr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</a:t>
            </a:r>
          </a:p>
        </p:txBody>
      </p:sp>
      <p:sp>
        <p:nvSpPr>
          <p:cNvPr id="22" name="Oval 74"/>
          <p:cNvSpPr>
            <a:spLocks noChangeArrowheads="1"/>
          </p:cNvSpPr>
          <p:nvPr/>
        </p:nvSpPr>
        <p:spPr bwMode="auto">
          <a:xfrm>
            <a:off x="4299865" y="4482348"/>
            <a:ext cx="457200" cy="4572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accent1">
                <a:lumMod val="75000"/>
              </a:schemeClr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</a:t>
            </a:r>
          </a:p>
        </p:txBody>
      </p:sp>
      <p:sp>
        <p:nvSpPr>
          <p:cNvPr id="23" name="Oval 75"/>
          <p:cNvSpPr>
            <a:spLocks noChangeArrowheads="1"/>
          </p:cNvSpPr>
          <p:nvPr/>
        </p:nvSpPr>
        <p:spPr bwMode="auto">
          <a:xfrm>
            <a:off x="3766465" y="3491748"/>
            <a:ext cx="457200" cy="4572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accent1">
                <a:lumMod val="75000"/>
              </a:schemeClr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C</a:t>
            </a:r>
          </a:p>
        </p:txBody>
      </p:sp>
      <p:sp>
        <p:nvSpPr>
          <p:cNvPr id="24" name="Oval 76"/>
          <p:cNvSpPr>
            <a:spLocks noChangeArrowheads="1"/>
          </p:cNvSpPr>
          <p:nvPr/>
        </p:nvSpPr>
        <p:spPr bwMode="auto">
          <a:xfrm>
            <a:off x="2547265" y="5396748"/>
            <a:ext cx="457200" cy="4572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accent1">
                <a:lumMod val="75000"/>
              </a:schemeClr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G</a:t>
            </a:r>
          </a:p>
        </p:txBody>
      </p:sp>
      <p:sp>
        <p:nvSpPr>
          <p:cNvPr id="25" name="Line 77"/>
          <p:cNvSpPr>
            <a:spLocks noChangeShapeType="1"/>
          </p:cNvSpPr>
          <p:nvPr/>
        </p:nvSpPr>
        <p:spPr bwMode="auto">
          <a:xfrm>
            <a:off x="3309265" y="4787147"/>
            <a:ext cx="609600" cy="674133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6" name="Line 78"/>
          <p:cNvSpPr>
            <a:spLocks noChangeShapeType="1"/>
          </p:cNvSpPr>
          <p:nvPr/>
        </p:nvSpPr>
        <p:spPr bwMode="auto">
          <a:xfrm flipH="1">
            <a:off x="3004465" y="5701548"/>
            <a:ext cx="8382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Line 79"/>
          <p:cNvSpPr>
            <a:spLocks noChangeShapeType="1"/>
          </p:cNvSpPr>
          <p:nvPr/>
        </p:nvSpPr>
        <p:spPr bwMode="auto">
          <a:xfrm flipH="1" flipV="1">
            <a:off x="1937664" y="5168147"/>
            <a:ext cx="628859" cy="393037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xt Box 80"/>
          <p:cNvSpPr txBox="1">
            <a:spLocks noChangeArrowheads="1"/>
          </p:cNvSpPr>
          <p:nvPr/>
        </p:nvSpPr>
        <p:spPr bwMode="auto">
          <a:xfrm>
            <a:off x="3309265" y="5625348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29" name="Text Box 81"/>
          <p:cNvSpPr txBox="1">
            <a:spLocks noChangeArrowheads="1"/>
          </p:cNvSpPr>
          <p:nvPr/>
        </p:nvSpPr>
        <p:spPr bwMode="auto">
          <a:xfrm>
            <a:off x="3134640" y="5015748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30" name="Text Box 82"/>
          <p:cNvSpPr txBox="1">
            <a:spLocks noChangeArrowheads="1"/>
          </p:cNvSpPr>
          <p:nvPr/>
        </p:nvSpPr>
        <p:spPr bwMode="auto">
          <a:xfrm>
            <a:off x="3439440" y="4710948"/>
            <a:ext cx="4794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31" name="Text Box 83"/>
          <p:cNvSpPr txBox="1">
            <a:spLocks noChangeArrowheads="1"/>
          </p:cNvSpPr>
          <p:nvPr/>
        </p:nvSpPr>
        <p:spPr bwMode="auto">
          <a:xfrm>
            <a:off x="3766465" y="4296611"/>
            <a:ext cx="4683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6</a:t>
            </a:r>
          </a:p>
        </p:txBody>
      </p:sp>
      <p:sp>
        <p:nvSpPr>
          <p:cNvPr id="32" name="Text Box 84"/>
          <p:cNvSpPr txBox="1">
            <a:spLocks noChangeArrowheads="1"/>
          </p:cNvSpPr>
          <p:nvPr/>
        </p:nvSpPr>
        <p:spPr bwMode="auto">
          <a:xfrm>
            <a:off x="4223665" y="3948948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33" name="Text Box 85"/>
          <p:cNvSpPr txBox="1">
            <a:spLocks noChangeArrowheads="1"/>
          </p:cNvSpPr>
          <p:nvPr/>
        </p:nvSpPr>
        <p:spPr bwMode="auto">
          <a:xfrm>
            <a:off x="3298153" y="4025148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34" name="Text Box 88"/>
          <p:cNvSpPr txBox="1">
            <a:spLocks noChangeArrowheads="1"/>
          </p:cNvSpPr>
          <p:nvPr/>
        </p:nvSpPr>
        <p:spPr bwMode="auto">
          <a:xfrm>
            <a:off x="2463626" y="4101348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8</a:t>
            </a:r>
          </a:p>
        </p:txBody>
      </p:sp>
      <p:sp>
        <p:nvSpPr>
          <p:cNvPr id="35" name="Text Box 89"/>
          <p:cNvSpPr txBox="1">
            <a:spLocks noChangeArrowheads="1"/>
          </p:cNvSpPr>
          <p:nvPr/>
        </p:nvSpPr>
        <p:spPr bwMode="auto">
          <a:xfrm>
            <a:off x="2242465" y="4558548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36" name="Text Box 90"/>
          <p:cNvSpPr txBox="1">
            <a:spLocks noChangeArrowheads="1"/>
          </p:cNvSpPr>
          <p:nvPr/>
        </p:nvSpPr>
        <p:spPr bwMode="auto">
          <a:xfrm>
            <a:off x="2078953" y="5311023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37" name="Line 91"/>
          <p:cNvSpPr>
            <a:spLocks noChangeShapeType="1"/>
          </p:cNvSpPr>
          <p:nvPr/>
        </p:nvSpPr>
        <p:spPr bwMode="auto">
          <a:xfrm flipV="1">
            <a:off x="2052244" y="3603204"/>
            <a:ext cx="725896" cy="2800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8" name="Text Box 92"/>
          <p:cNvSpPr txBox="1">
            <a:spLocks noChangeArrowheads="1"/>
          </p:cNvSpPr>
          <p:nvPr/>
        </p:nvSpPr>
        <p:spPr bwMode="auto">
          <a:xfrm>
            <a:off x="2166265" y="3415548"/>
            <a:ext cx="4794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</a:t>
            </a:r>
          </a:p>
        </p:txBody>
      </p:sp>
      <p:sp>
        <p:nvSpPr>
          <p:cNvPr id="39" name="Text Box 84"/>
          <p:cNvSpPr txBox="1">
            <a:spLocks noChangeArrowheads="1"/>
          </p:cNvSpPr>
          <p:nvPr/>
        </p:nvSpPr>
        <p:spPr bwMode="auto">
          <a:xfrm>
            <a:off x="3309265" y="3297041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40" name="Text Box 87"/>
          <p:cNvSpPr txBox="1">
            <a:spLocks noChangeArrowheads="1"/>
          </p:cNvSpPr>
          <p:nvPr/>
        </p:nvSpPr>
        <p:spPr bwMode="auto">
          <a:xfrm>
            <a:off x="2852065" y="3948947"/>
            <a:ext cx="314429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5184750" y="3021485"/>
            <a:ext cx="908" cy="314094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556664" y="2801466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AD14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AD14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AD1457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664" y="2801466"/>
                <a:ext cx="45720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/>
          <p:cNvSpPr/>
          <p:nvPr/>
        </p:nvSpPr>
        <p:spPr>
          <a:xfrm>
            <a:off x="7424065" y="3263148"/>
            <a:ext cx="457200" cy="457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A</a:t>
            </a:r>
          </a:p>
        </p:txBody>
      </p:sp>
      <p:sp>
        <p:nvSpPr>
          <p:cNvPr id="44" name="Oval 43"/>
          <p:cNvSpPr/>
          <p:nvPr/>
        </p:nvSpPr>
        <p:spPr>
          <a:xfrm>
            <a:off x="6814465" y="3796548"/>
            <a:ext cx="457200" cy="457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B</a:t>
            </a:r>
          </a:p>
        </p:txBody>
      </p:sp>
      <p:sp>
        <p:nvSpPr>
          <p:cNvPr id="45" name="Oval 44"/>
          <p:cNvSpPr/>
          <p:nvPr/>
        </p:nvSpPr>
        <p:spPr>
          <a:xfrm>
            <a:off x="8109865" y="3796548"/>
            <a:ext cx="457200" cy="457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C</a:t>
            </a:r>
          </a:p>
        </p:txBody>
      </p:sp>
      <p:sp>
        <p:nvSpPr>
          <p:cNvPr id="46" name="Oval 45"/>
          <p:cNvSpPr/>
          <p:nvPr/>
        </p:nvSpPr>
        <p:spPr>
          <a:xfrm>
            <a:off x="6357265" y="4406148"/>
            <a:ext cx="457200" cy="457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</a:t>
            </a:r>
          </a:p>
        </p:txBody>
      </p:sp>
      <p:sp>
        <p:nvSpPr>
          <p:cNvPr id="47" name="Oval 46"/>
          <p:cNvSpPr/>
          <p:nvPr/>
        </p:nvSpPr>
        <p:spPr>
          <a:xfrm>
            <a:off x="7195465" y="4406148"/>
            <a:ext cx="457200" cy="457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</a:t>
            </a:r>
          </a:p>
        </p:txBody>
      </p:sp>
      <p:sp>
        <p:nvSpPr>
          <p:cNvPr id="48" name="Oval 47"/>
          <p:cNvSpPr/>
          <p:nvPr/>
        </p:nvSpPr>
        <p:spPr>
          <a:xfrm>
            <a:off x="7805065" y="4406148"/>
            <a:ext cx="457200" cy="457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F</a:t>
            </a:r>
          </a:p>
        </p:txBody>
      </p:sp>
      <p:sp>
        <p:nvSpPr>
          <p:cNvPr id="49" name="Oval 48"/>
          <p:cNvSpPr/>
          <p:nvPr/>
        </p:nvSpPr>
        <p:spPr>
          <a:xfrm>
            <a:off x="8567065" y="4406148"/>
            <a:ext cx="457200" cy="457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G</a:t>
            </a:r>
          </a:p>
        </p:txBody>
      </p:sp>
      <p:sp>
        <p:nvSpPr>
          <p:cNvPr id="50" name="Oval 49"/>
          <p:cNvSpPr/>
          <p:nvPr/>
        </p:nvSpPr>
        <p:spPr>
          <a:xfrm>
            <a:off x="7424065" y="5549148"/>
            <a:ext cx="457200" cy="457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H</a:t>
            </a:r>
          </a:p>
        </p:txBody>
      </p:sp>
      <p:cxnSp>
        <p:nvCxnSpPr>
          <p:cNvPr id="51" name="Straight Connector 50"/>
          <p:cNvCxnSpPr>
            <a:stCxn id="43" idx="3"/>
            <a:endCxn id="44" idx="7"/>
          </p:cNvCxnSpPr>
          <p:nvPr/>
        </p:nvCxnSpPr>
        <p:spPr>
          <a:xfrm flipH="1">
            <a:off x="7204710" y="3653393"/>
            <a:ext cx="286310" cy="21011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3" idx="5"/>
            <a:endCxn id="45" idx="1"/>
          </p:cNvCxnSpPr>
          <p:nvPr/>
        </p:nvCxnSpPr>
        <p:spPr>
          <a:xfrm>
            <a:off x="7814310" y="3653393"/>
            <a:ext cx="362510" cy="21011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3"/>
            <a:endCxn id="46" idx="0"/>
          </p:cNvCxnSpPr>
          <p:nvPr/>
        </p:nvCxnSpPr>
        <p:spPr>
          <a:xfrm flipH="1">
            <a:off x="6585865" y="4186793"/>
            <a:ext cx="295555" cy="219355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4" idx="5"/>
            <a:endCxn id="47" idx="0"/>
          </p:cNvCxnSpPr>
          <p:nvPr/>
        </p:nvCxnSpPr>
        <p:spPr>
          <a:xfrm>
            <a:off x="7204710" y="4186793"/>
            <a:ext cx="219355" cy="219355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5" idx="3"/>
            <a:endCxn id="48" idx="0"/>
          </p:cNvCxnSpPr>
          <p:nvPr/>
        </p:nvCxnSpPr>
        <p:spPr>
          <a:xfrm flipH="1">
            <a:off x="8033665" y="4186793"/>
            <a:ext cx="143155" cy="219355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45" idx="5"/>
            <a:endCxn id="49" idx="0"/>
          </p:cNvCxnSpPr>
          <p:nvPr/>
        </p:nvCxnSpPr>
        <p:spPr>
          <a:xfrm>
            <a:off x="8500110" y="4186793"/>
            <a:ext cx="295555" cy="219355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6" idx="4"/>
            <a:endCxn id="50" idx="2"/>
          </p:cNvCxnSpPr>
          <p:nvPr/>
        </p:nvCxnSpPr>
        <p:spPr>
          <a:xfrm>
            <a:off x="6585865" y="4863348"/>
            <a:ext cx="838200" cy="91440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7" idx="4"/>
            <a:endCxn id="50" idx="1"/>
          </p:cNvCxnSpPr>
          <p:nvPr/>
        </p:nvCxnSpPr>
        <p:spPr>
          <a:xfrm>
            <a:off x="7424065" y="4863348"/>
            <a:ext cx="66955" cy="752755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4"/>
            <a:endCxn id="50" idx="7"/>
          </p:cNvCxnSpPr>
          <p:nvPr/>
        </p:nvCxnSpPr>
        <p:spPr>
          <a:xfrm flipH="1">
            <a:off x="7814310" y="4863348"/>
            <a:ext cx="219355" cy="752755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9" idx="4"/>
            <a:endCxn id="50" idx="6"/>
          </p:cNvCxnSpPr>
          <p:nvPr/>
        </p:nvCxnSpPr>
        <p:spPr>
          <a:xfrm flipH="1">
            <a:off x="7881265" y="4863348"/>
            <a:ext cx="914400" cy="91440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 flipH="1">
                <a:off x="5690664" y="2801466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AD14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AD14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AD1457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690664" y="2801466"/>
                <a:ext cx="457200" cy="461665"/>
              </a:xfrm>
              <a:prstGeom prst="rect">
                <a:avLst/>
              </a:prstGeom>
              <a:blipFill>
                <a:blip r:embed="rId4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 Box 84"/>
          <p:cNvSpPr txBox="1">
            <a:spLocks noChangeArrowheads="1"/>
          </p:cNvSpPr>
          <p:nvPr/>
        </p:nvSpPr>
        <p:spPr bwMode="auto">
          <a:xfrm>
            <a:off x="7043065" y="3415548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63" name="Text Box 84"/>
          <p:cNvSpPr txBox="1">
            <a:spLocks noChangeArrowheads="1"/>
          </p:cNvSpPr>
          <p:nvPr/>
        </p:nvSpPr>
        <p:spPr bwMode="auto">
          <a:xfrm>
            <a:off x="7881265" y="3393596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sp>
        <p:nvSpPr>
          <p:cNvPr id="64" name="Text Box 84"/>
          <p:cNvSpPr txBox="1">
            <a:spLocks noChangeArrowheads="1"/>
          </p:cNvSpPr>
          <p:nvPr/>
        </p:nvSpPr>
        <p:spPr bwMode="auto">
          <a:xfrm>
            <a:off x="8584761" y="3960615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65" name="Text Box 84"/>
          <p:cNvSpPr txBox="1">
            <a:spLocks noChangeArrowheads="1"/>
          </p:cNvSpPr>
          <p:nvPr/>
        </p:nvSpPr>
        <p:spPr bwMode="auto">
          <a:xfrm>
            <a:off x="6438316" y="3992881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7</a:t>
            </a:r>
          </a:p>
        </p:txBody>
      </p:sp>
      <p:sp>
        <p:nvSpPr>
          <p:cNvPr id="66" name="Text Box 84"/>
          <p:cNvSpPr txBox="1">
            <a:spLocks noChangeArrowheads="1"/>
          </p:cNvSpPr>
          <p:nvPr/>
        </p:nvSpPr>
        <p:spPr bwMode="auto">
          <a:xfrm>
            <a:off x="7242897" y="3992881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67" name="Text Box 84"/>
          <p:cNvSpPr txBox="1">
            <a:spLocks noChangeArrowheads="1"/>
          </p:cNvSpPr>
          <p:nvPr/>
        </p:nvSpPr>
        <p:spPr bwMode="auto">
          <a:xfrm>
            <a:off x="7814397" y="3994437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68" name="Text Box 84"/>
          <p:cNvSpPr txBox="1">
            <a:spLocks noChangeArrowheads="1"/>
          </p:cNvSpPr>
          <p:nvPr/>
        </p:nvSpPr>
        <p:spPr bwMode="auto">
          <a:xfrm>
            <a:off x="6695331" y="5169284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9</a:t>
            </a:r>
          </a:p>
        </p:txBody>
      </p:sp>
      <p:sp>
        <p:nvSpPr>
          <p:cNvPr id="69" name="Text Box 84"/>
          <p:cNvSpPr txBox="1">
            <a:spLocks noChangeArrowheads="1"/>
          </p:cNvSpPr>
          <p:nvPr/>
        </p:nvSpPr>
        <p:spPr bwMode="auto">
          <a:xfrm>
            <a:off x="7147163" y="4964432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70" name="Text Box 84"/>
          <p:cNvSpPr txBox="1">
            <a:spLocks noChangeArrowheads="1"/>
          </p:cNvSpPr>
          <p:nvPr/>
        </p:nvSpPr>
        <p:spPr bwMode="auto">
          <a:xfrm>
            <a:off x="7596869" y="4951154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71" name="Text Box 84"/>
          <p:cNvSpPr txBox="1">
            <a:spLocks noChangeArrowheads="1"/>
          </p:cNvSpPr>
          <p:nvPr/>
        </p:nvSpPr>
        <p:spPr bwMode="auto">
          <a:xfrm>
            <a:off x="8109865" y="4939547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41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  <p:bldP spid="38" grpId="0"/>
      <p:bldP spid="39" grpId="0"/>
      <p:bldP spid="40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Prim’s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</p:spPr>
            <p:txBody>
              <a:bodyPr/>
              <a:lstStyle/>
              <a:p>
                <a:r>
                  <a:rPr lang="en-US"/>
                  <a:t>In Prim's algorithm, the minimum spanning </a:t>
                </a:r>
                <a:r>
                  <a:rPr lang="en-US">
                    <a:solidFill>
                      <a:srgbClr val="AD1457"/>
                    </a:solidFill>
                  </a:rPr>
                  <a:t>tree grows in a natural way</a:t>
                </a:r>
                <a:r>
                  <a:rPr lang="en-US"/>
                  <a:t>, starting from an arbitrary root. </a:t>
                </a:r>
              </a:p>
              <a:p>
                <a:r>
                  <a:rPr lang="en-US"/>
                  <a:t>At each stage we </a:t>
                </a:r>
                <a:r>
                  <a:rPr lang="en-US">
                    <a:solidFill>
                      <a:srgbClr val="AD1457"/>
                    </a:solidFill>
                  </a:rPr>
                  <a:t>add a new branch </a:t>
                </a:r>
                <a:r>
                  <a:rPr lang="en-US"/>
                  <a:t>to the tree already constructed; the algorithm stops when all the nodes have been reached.</a:t>
                </a:r>
              </a:p>
              <a:p>
                <a:r>
                  <a:rPr lang="en-US"/>
                  <a:t>The complexity for the Prim’s algorithm is </a:t>
                </a:r>
                <a14:m>
                  <m:oMath xmlns:m="http://schemas.openxmlformats.org/officeDocument/2006/math">
                    <m:r>
                      <a:rPr lang="el-GR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>
                    <a:solidFill>
                      <a:srgbClr val="AD1457"/>
                    </a:solidFill>
                  </a:rPr>
                  <a:t> </a:t>
                </a:r>
                <a:r>
                  <a:rPr lang="en-US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is the total number of nodes in the graph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t="-3708" r="-28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0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B20E2A-F2D8-419C-9FD1-95D26342647C}"/>
              </a:ext>
            </a:extLst>
          </p:cNvPr>
          <p:cNvSpPr/>
          <p:nvPr/>
        </p:nvSpPr>
        <p:spPr>
          <a:xfrm>
            <a:off x="6096000" y="0"/>
            <a:ext cx="6096000" cy="6588000"/>
          </a:xfrm>
          <a:prstGeom prst="rect">
            <a:avLst/>
          </a:prstGeom>
          <a:gradFill flip="none" rotWithShape="1">
            <a:gsLst>
              <a:gs pos="55000">
                <a:srgbClr val="B21266"/>
              </a:gs>
              <a:gs pos="30000">
                <a:srgbClr val="A3115D">
                  <a:lumMod val="100000"/>
                </a:srgbClr>
              </a:gs>
              <a:gs pos="100000">
                <a:srgbClr val="ED6D9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" y="6976"/>
            <a:ext cx="6217920" cy="738664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Prim’s Algorithm for MST – Example 1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15109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2667000" y="15109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15109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685800" y="33397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2743200" y="33397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4807527" y="33397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2819400" y="51685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7</a:t>
            </a:r>
          </a:p>
        </p:txBody>
      </p:sp>
      <p:cxnSp>
        <p:nvCxnSpPr>
          <p:cNvPr id="13" name="Straight Connector 12"/>
          <p:cNvCxnSpPr>
            <a:stCxn id="6" idx="6"/>
            <a:endCxn id="7" idx="2"/>
          </p:cNvCxnSpPr>
          <p:nvPr/>
        </p:nvCxnSpPr>
        <p:spPr>
          <a:xfrm>
            <a:off x="1325880" y="1830980"/>
            <a:ext cx="134112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8" idx="2"/>
          </p:cNvCxnSpPr>
          <p:nvPr/>
        </p:nvCxnSpPr>
        <p:spPr>
          <a:xfrm>
            <a:off x="3307080" y="1830980"/>
            <a:ext cx="141732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6"/>
            <a:endCxn id="10" idx="2"/>
          </p:cNvCxnSpPr>
          <p:nvPr/>
        </p:nvCxnSpPr>
        <p:spPr>
          <a:xfrm>
            <a:off x="1325880" y="3659780"/>
            <a:ext cx="141732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6"/>
            <a:endCxn id="11" idx="2"/>
          </p:cNvCxnSpPr>
          <p:nvPr/>
        </p:nvCxnSpPr>
        <p:spPr>
          <a:xfrm>
            <a:off x="3383280" y="3659780"/>
            <a:ext cx="1424247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9" idx="0"/>
          </p:cNvCxnSpPr>
          <p:nvPr/>
        </p:nvCxnSpPr>
        <p:spPr>
          <a:xfrm flipH="1">
            <a:off x="1005840" y="2151020"/>
            <a:ext cx="0" cy="11887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4"/>
          </p:cNvCxnSpPr>
          <p:nvPr/>
        </p:nvCxnSpPr>
        <p:spPr>
          <a:xfrm>
            <a:off x="2987040" y="2151020"/>
            <a:ext cx="22860" cy="11887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4"/>
          </p:cNvCxnSpPr>
          <p:nvPr/>
        </p:nvCxnSpPr>
        <p:spPr>
          <a:xfrm>
            <a:off x="5044440" y="2151020"/>
            <a:ext cx="22860" cy="11887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7"/>
            <a:endCxn id="7" idx="3"/>
          </p:cNvCxnSpPr>
          <p:nvPr/>
        </p:nvCxnSpPr>
        <p:spPr>
          <a:xfrm flipV="1">
            <a:off x="1232142" y="2057282"/>
            <a:ext cx="1528596" cy="1376196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7"/>
            <a:endCxn id="8" idx="3"/>
          </p:cNvCxnSpPr>
          <p:nvPr/>
        </p:nvCxnSpPr>
        <p:spPr>
          <a:xfrm flipV="1">
            <a:off x="3289542" y="2057282"/>
            <a:ext cx="1528596" cy="1376196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3"/>
            <a:endCxn id="12" idx="6"/>
          </p:cNvCxnSpPr>
          <p:nvPr/>
        </p:nvCxnSpPr>
        <p:spPr>
          <a:xfrm flipH="1">
            <a:off x="3459480" y="3886082"/>
            <a:ext cx="1441785" cy="1602498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4"/>
            <a:endCxn id="12" idx="2"/>
          </p:cNvCxnSpPr>
          <p:nvPr/>
        </p:nvCxnSpPr>
        <p:spPr>
          <a:xfrm>
            <a:off x="1005840" y="3979820"/>
            <a:ext cx="1813560" cy="150876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" idx="4"/>
          </p:cNvCxnSpPr>
          <p:nvPr/>
        </p:nvCxnSpPr>
        <p:spPr>
          <a:xfrm>
            <a:off x="3063240" y="3979820"/>
            <a:ext cx="22860" cy="11887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5874" y="24253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76450" y="24970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90850" y="2494843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14800" y="24970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82935" y="24208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57400" y="35683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81450" y="35683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00200" y="45544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7050" y="42496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91000" y="44827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24050" y="14347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905250" y="14302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07974" y="151800"/>
            <a:ext cx="859594" cy="40011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Step:1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95864" y="121023"/>
            <a:ext cx="4846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Arial"/>
              </a:rPr>
              <a:t>Select an arbitrary node.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6570616" y="919233"/>
          <a:ext cx="5185955" cy="5154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104">
                  <a:extLst>
                    <a:ext uri="{9D8B030D-6E8A-4147-A177-3AD203B41FA5}">
                      <a16:colId xmlns:a16="http://schemas.microsoft.com/office/drawing/2014/main" val="1582560717"/>
                    </a:ext>
                  </a:extLst>
                </a:gridCol>
                <a:gridCol w="3157851">
                  <a:extLst>
                    <a:ext uri="{9D8B030D-6E8A-4147-A177-3AD203B41FA5}">
                      <a16:colId xmlns:a16="http://schemas.microsoft.com/office/drawing/2014/main" val="511824500"/>
                    </a:ext>
                  </a:extLst>
                </a:gridCol>
              </a:tblGrid>
              <a:tr h="69559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Node - Set 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Edges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574443"/>
                  </a:ext>
                </a:extLst>
              </a:tr>
              <a:tr h="743234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en-US" sz="22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2200" b="1">
                        <a:solidFill>
                          <a:srgbClr val="92D050"/>
                        </a:solidFill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04744"/>
                  </a:ext>
                </a:extLst>
              </a:tr>
              <a:tr h="743234"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rgbClr val="92D05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b="1">
                        <a:solidFill>
                          <a:srgbClr val="92D05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217928"/>
                  </a:ext>
                </a:extLst>
              </a:tr>
              <a:tr h="743234"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rgbClr val="92D05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b="1">
                        <a:solidFill>
                          <a:srgbClr val="92D05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933460"/>
                  </a:ext>
                </a:extLst>
              </a:tr>
              <a:tr h="743234"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rgbClr val="92D05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b="1">
                        <a:solidFill>
                          <a:srgbClr val="92D05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772278"/>
                  </a:ext>
                </a:extLst>
              </a:tr>
              <a:tr h="743234"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rgbClr val="92D05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b="1">
                        <a:solidFill>
                          <a:srgbClr val="92D05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955693"/>
                  </a:ext>
                </a:extLst>
              </a:tr>
              <a:tr h="743234"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rgbClr val="92D05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b="1">
                        <a:solidFill>
                          <a:srgbClr val="92D05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600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55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5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5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5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5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5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5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dur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B20E2A-F2D8-419C-9FD1-95D26342647C}"/>
              </a:ext>
            </a:extLst>
          </p:cNvPr>
          <p:cNvSpPr/>
          <p:nvPr/>
        </p:nvSpPr>
        <p:spPr>
          <a:xfrm>
            <a:off x="6096000" y="0"/>
            <a:ext cx="6096000" cy="6588000"/>
          </a:xfrm>
          <a:prstGeom prst="rect">
            <a:avLst/>
          </a:prstGeom>
          <a:gradFill flip="none" rotWithShape="1">
            <a:gsLst>
              <a:gs pos="55000">
                <a:srgbClr val="B21266"/>
              </a:gs>
              <a:gs pos="30000">
                <a:srgbClr val="A3115D">
                  <a:lumMod val="100000"/>
                </a:srgbClr>
              </a:gs>
              <a:gs pos="100000">
                <a:srgbClr val="ED6D9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" y="6976"/>
            <a:ext cx="6217920" cy="738664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Prim’s Algorithm for MST – Example 1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15109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2667000" y="15109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15109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685800" y="33397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2743200" y="33397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4807527" y="33397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2819400" y="5168540"/>
            <a:ext cx="640080" cy="640080"/>
          </a:xfrm>
          <a:prstGeom prst="ellipse">
            <a:avLst/>
          </a:prstGeom>
          <a:solidFill>
            <a:srgbClr val="00206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7</a:t>
            </a:r>
          </a:p>
        </p:txBody>
      </p:sp>
      <p:cxnSp>
        <p:nvCxnSpPr>
          <p:cNvPr id="13" name="Straight Connector 12"/>
          <p:cNvCxnSpPr>
            <a:stCxn id="6" idx="6"/>
            <a:endCxn id="7" idx="2"/>
          </p:cNvCxnSpPr>
          <p:nvPr/>
        </p:nvCxnSpPr>
        <p:spPr>
          <a:xfrm>
            <a:off x="1325880" y="1830980"/>
            <a:ext cx="134112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8" idx="2"/>
          </p:cNvCxnSpPr>
          <p:nvPr/>
        </p:nvCxnSpPr>
        <p:spPr>
          <a:xfrm>
            <a:off x="3307080" y="1830980"/>
            <a:ext cx="141732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6"/>
            <a:endCxn id="10" idx="2"/>
          </p:cNvCxnSpPr>
          <p:nvPr/>
        </p:nvCxnSpPr>
        <p:spPr>
          <a:xfrm>
            <a:off x="1325880" y="3659780"/>
            <a:ext cx="141732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6"/>
            <a:endCxn id="11" idx="2"/>
          </p:cNvCxnSpPr>
          <p:nvPr/>
        </p:nvCxnSpPr>
        <p:spPr>
          <a:xfrm>
            <a:off x="3383280" y="3659780"/>
            <a:ext cx="1424247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9" idx="0"/>
          </p:cNvCxnSpPr>
          <p:nvPr/>
        </p:nvCxnSpPr>
        <p:spPr>
          <a:xfrm flipH="1">
            <a:off x="1005840" y="2151020"/>
            <a:ext cx="0" cy="11887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4"/>
          </p:cNvCxnSpPr>
          <p:nvPr/>
        </p:nvCxnSpPr>
        <p:spPr>
          <a:xfrm>
            <a:off x="2987040" y="2151020"/>
            <a:ext cx="22860" cy="11887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4"/>
          </p:cNvCxnSpPr>
          <p:nvPr/>
        </p:nvCxnSpPr>
        <p:spPr>
          <a:xfrm>
            <a:off x="5044440" y="2151020"/>
            <a:ext cx="22860" cy="11887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7"/>
            <a:endCxn id="7" idx="3"/>
          </p:cNvCxnSpPr>
          <p:nvPr/>
        </p:nvCxnSpPr>
        <p:spPr>
          <a:xfrm flipV="1">
            <a:off x="1232142" y="2057282"/>
            <a:ext cx="1528596" cy="1376196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7"/>
            <a:endCxn id="8" idx="3"/>
          </p:cNvCxnSpPr>
          <p:nvPr/>
        </p:nvCxnSpPr>
        <p:spPr>
          <a:xfrm flipV="1">
            <a:off x="3289542" y="2057282"/>
            <a:ext cx="1528596" cy="1376196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3"/>
            <a:endCxn id="12" idx="6"/>
          </p:cNvCxnSpPr>
          <p:nvPr/>
        </p:nvCxnSpPr>
        <p:spPr>
          <a:xfrm flipH="1">
            <a:off x="3459480" y="3886082"/>
            <a:ext cx="1441785" cy="1602498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4"/>
            <a:endCxn id="12" idx="2"/>
          </p:cNvCxnSpPr>
          <p:nvPr/>
        </p:nvCxnSpPr>
        <p:spPr>
          <a:xfrm>
            <a:off x="1005840" y="3979820"/>
            <a:ext cx="1813560" cy="150876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" idx="4"/>
          </p:cNvCxnSpPr>
          <p:nvPr/>
        </p:nvCxnSpPr>
        <p:spPr>
          <a:xfrm>
            <a:off x="3063240" y="3979820"/>
            <a:ext cx="22860" cy="11887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5874" y="24253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95358" y="2364378"/>
            <a:ext cx="3135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</a:rPr>
              <a:t>{1, 4}, {2, 3} {2, 4}, {2, 5}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76450" y="24970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90850" y="2494843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14800" y="24970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82935" y="24208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57400" y="35683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81450" y="35683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00200" y="45544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7050" y="42496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91000" y="44827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24050" y="14347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905250" y="14302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08423" y="1619794"/>
            <a:ext cx="1554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</a:rPr>
              <a:t>{1, 2}, {1, 4}</a:t>
            </a: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07975" y="165247"/>
            <a:ext cx="851515" cy="40011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Step:2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90678" y="134470"/>
            <a:ext cx="51206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Arial"/>
              </a:rPr>
              <a:t>Find an edge with minimum weight.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6570616" y="919233"/>
          <a:ext cx="5185955" cy="5154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104">
                  <a:extLst>
                    <a:ext uri="{9D8B030D-6E8A-4147-A177-3AD203B41FA5}">
                      <a16:colId xmlns:a16="http://schemas.microsoft.com/office/drawing/2014/main" val="1582560717"/>
                    </a:ext>
                  </a:extLst>
                </a:gridCol>
                <a:gridCol w="3157851">
                  <a:extLst>
                    <a:ext uri="{9D8B030D-6E8A-4147-A177-3AD203B41FA5}">
                      <a16:colId xmlns:a16="http://schemas.microsoft.com/office/drawing/2014/main" val="511824500"/>
                    </a:ext>
                  </a:extLst>
                </a:gridCol>
              </a:tblGrid>
              <a:tr h="69559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Node - Set 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Edges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574443"/>
                  </a:ext>
                </a:extLst>
              </a:tr>
              <a:tr h="743234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en-US" sz="22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2200" b="1">
                        <a:solidFill>
                          <a:srgbClr val="92D050"/>
                        </a:solidFill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04744"/>
                  </a:ext>
                </a:extLst>
              </a:tr>
              <a:tr h="743234"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rgbClr val="92D05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b="1">
                        <a:solidFill>
                          <a:srgbClr val="92D05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217928"/>
                  </a:ext>
                </a:extLst>
              </a:tr>
              <a:tr h="743234"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rgbClr val="92D05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b="1">
                        <a:solidFill>
                          <a:srgbClr val="92D05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933460"/>
                  </a:ext>
                </a:extLst>
              </a:tr>
              <a:tr h="743234"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rgbClr val="92D05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b="1">
                        <a:solidFill>
                          <a:srgbClr val="92D05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772278"/>
                  </a:ext>
                </a:extLst>
              </a:tr>
              <a:tr h="743234"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rgbClr val="92D05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b="1">
                        <a:solidFill>
                          <a:srgbClr val="92D05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955693"/>
                  </a:ext>
                </a:extLst>
              </a:tr>
              <a:tr h="743234"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rgbClr val="92D05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b="1">
                        <a:solidFill>
                          <a:srgbClr val="92D05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600405"/>
                  </a:ext>
                </a:extLst>
              </a:tr>
            </a:tbl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9380347" y="1841597"/>
            <a:ext cx="64008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0034237" y="2584003"/>
            <a:ext cx="13716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595360" y="5342708"/>
            <a:ext cx="3108960" cy="73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</a:rPr>
              <a:t>{2,4} {2,5} {3,5} {3,6} {5,6} {5,7}  {6,7}</a:t>
            </a: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595360" y="3095897"/>
            <a:ext cx="3108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</a:rPr>
              <a:t>{1,4}, {2,4}, {2,5}, {3,5}, {3,6} </a:t>
            </a: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595359" y="4598125"/>
            <a:ext cx="3122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</a:rPr>
              <a:t>{2,4} {2,5} {3,5} {3,6}  {4,7} {5,6} {5,7}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8662052" y="2584737"/>
            <a:ext cx="64008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595359" y="3840479"/>
            <a:ext cx="31481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</a:rPr>
              <a:t>{2,4} {2,5} {3,5} {3,6}  {4,5} {4,7}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8622167" y="3676818"/>
            <a:ext cx="64008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298285" y="3333208"/>
            <a:ext cx="192024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619015" y="4398437"/>
            <a:ext cx="64008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665029" y="4807134"/>
            <a:ext cx="22860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604566" y="4068431"/>
            <a:ext cx="237744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620412" y="5141731"/>
            <a:ext cx="118872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589931" y="5881959"/>
            <a:ext cx="64008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638945" y="5560425"/>
            <a:ext cx="292608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975564" y="2377438"/>
            <a:ext cx="1280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</a:rPr>
              <a:t>1, 2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975564" y="3104604"/>
            <a:ext cx="1280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</a:rPr>
              <a:t>1, 2, 3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975564" y="3875313"/>
            <a:ext cx="1280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</a:rPr>
              <a:t>1, 2, 3, 4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884124" y="4628604"/>
            <a:ext cx="146304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</a:rPr>
              <a:t>1, 2, 3, 4, 5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746964" y="5347062"/>
            <a:ext cx="1737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</a:rPr>
              <a:t>1, 2, 3, 4, 5, 7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572793" y="6146164"/>
            <a:ext cx="2011680" cy="365760"/>
          </a:xfrm>
          <a:prstGeom prst="rect">
            <a:avLst/>
          </a:prstGeom>
          <a:solidFill>
            <a:srgbClr val="F9C5D7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1, 2, 3, 4, 5, 6, 7</a:t>
            </a:r>
          </a:p>
        </p:txBody>
      </p:sp>
    </p:spTree>
    <p:extLst>
      <p:ext uri="{BB962C8B-B14F-4D97-AF65-F5344CB8AC3E}">
        <p14:creationId xmlns:p14="http://schemas.microsoft.com/office/powerpoint/2010/main" val="165068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dur="1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mph" presetSubtype="2" dur="75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BC145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8" presetID="7" presetClass="emph" presetSubtype="2" dur="75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84742"/>
                                      </p:to>
                                    </p:animClr>
                                    <p:set>
                                      <p:cBhvr>
                                        <p:cTn id="3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mph" presetSubtype="2" dur="75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BC145"/>
                                      </p:to>
                                    </p:animClr>
                                    <p:set>
                                      <p:cBhvr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mph" presetSubtype="2" dur="75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BC145"/>
                                      </p:to>
                                    </p:animClr>
                                    <p:set>
                                      <p:cBhvr>
                                        <p:cTn id="5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60" presetID="7" presetClass="emph" presetSubtype="2" dur="75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84742"/>
                                      </p:to>
                                    </p:animClr>
                                    <p:set>
                                      <p:cBhvr>
                                        <p:cTn id="6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mph" presetSubtype="2" dur="75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BC145"/>
                                      </p:to>
                                    </p:animClr>
                                    <p:set>
                                      <p:cBhvr>
                                        <p:cTn id="8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87" presetID="7" presetClass="emph" presetSubtype="2" dur="75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84742"/>
                                      </p:to>
                                    </p:animClr>
                                    <p:set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" presetClass="emph" presetSubtype="2" dur="75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BC145"/>
                                      </p:to>
                                    </p:animClr>
                                    <p:set>
                                      <p:cBhvr>
                                        <p:cTn id="1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114" presetID="7" presetClass="emph" presetSubtype="2" dur="75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84742"/>
                                      </p:to>
                                    </p:animClr>
                                    <p:set>
                                      <p:cBhvr>
                                        <p:cTn id="1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" presetClass="emph" presetSubtype="2" dur="75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BC145"/>
                                      </p:to>
                                    </p:animClr>
                                    <p:set>
                                      <p:cBhvr>
                                        <p:cTn id="13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141" presetID="7" presetClass="emph" presetSubtype="2" dur="75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84742"/>
                                      </p:to>
                                    </p:animClr>
                                    <p:set>
                                      <p:cBhvr>
                                        <p:cTn id="14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3" presetID="1" presetClass="emph" presetSubtype="2" dur="75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BC145"/>
                                      </p:to>
                                    </p:animClr>
                                    <p:set>
                                      <p:cBhvr>
                                        <p:cTn id="16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168" presetID="7" presetClass="emph" presetSubtype="2" dur="75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84742"/>
                                      </p:to>
                                    </p:animClr>
                                    <p:set>
                                      <p:cBhvr>
                                        <p:cTn id="17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7" grpId="0" animBg="1"/>
      <p:bldP spid="38" grpId="0"/>
      <p:bldP spid="54" grpId="0"/>
      <p:bldP spid="51" grpId="0"/>
      <p:bldP spid="53" grpId="0"/>
      <p:bldP spid="52" grpId="0"/>
      <p:bldP spid="55" grpId="0"/>
      <p:bldP spid="56" grpId="0"/>
      <p:bldP spid="57" grpId="0"/>
      <p:bldP spid="58" grpId="0"/>
      <p:bldP spid="59" grpId="0"/>
      <p:bldP spid="6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B20E2A-F2D8-419C-9FD1-95D26342647C}"/>
              </a:ext>
            </a:extLst>
          </p:cNvPr>
          <p:cNvSpPr/>
          <p:nvPr/>
        </p:nvSpPr>
        <p:spPr>
          <a:xfrm>
            <a:off x="6096000" y="0"/>
            <a:ext cx="6096000" cy="6588000"/>
          </a:xfrm>
          <a:prstGeom prst="rect">
            <a:avLst/>
          </a:prstGeom>
          <a:gradFill flip="none" rotWithShape="1">
            <a:gsLst>
              <a:gs pos="55000">
                <a:srgbClr val="B21266"/>
              </a:gs>
              <a:gs pos="30000">
                <a:srgbClr val="A3115D">
                  <a:lumMod val="100000"/>
                </a:srgbClr>
              </a:gs>
              <a:gs pos="100000">
                <a:srgbClr val="ED6D9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" y="6976"/>
            <a:ext cx="6217920" cy="738664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Prim’s Algorithm for MST – Example 1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1510940"/>
            <a:ext cx="640080" cy="640080"/>
          </a:xfrm>
          <a:prstGeom prst="ellipse">
            <a:avLst/>
          </a:prstGeom>
          <a:solidFill>
            <a:srgbClr val="8BC14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2667000" y="1510940"/>
            <a:ext cx="640080" cy="640080"/>
          </a:xfrm>
          <a:prstGeom prst="ellipse">
            <a:avLst/>
          </a:prstGeom>
          <a:solidFill>
            <a:srgbClr val="8BC14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1510940"/>
            <a:ext cx="640080" cy="640080"/>
          </a:xfrm>
          <a:prstGeom prst="ellipse">
            <a:avLst/>
          </a:prstGeom>
          <a:solidFill>
            <a:srgbClr val="8BC14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685800" y="3339740"/>
            <a:ext cx="640080" cy="640080"/>
          </a:xfrm>
          <a:prstGeom prst="ellipse">
            <a:avLst/>
          </a:prstGeom>
          <a:solidFill>
            <a:srgbClr val="8BC14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2743200" y="3339740"/>
            <a:ext cx="640080" cy="640080"/>
          </a:xfrm>
          <a:prstGeom prst="ellipse">
            <a:avLst/>
          </a:prstGeom>
          <a:solidFill>
            <a:srgbClr val="8BC14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4807527" y="3339740"/>
            <a:ext cx="640080" cy="640080"/>
          </a:xfrm>
          <a:prstGeom prst="ellipse">
            <a:avLst/>
          </a:prstGeom>
          <a:solidFill>
            <a:srgbClr val="8BC14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2819400" y="5168540"/>
            <a:ext cx="640080" cy="640080"/>
          </a:xfrm>
          <a:prstGeom prst="ellipse">
            <a:avLst/>
          </a:prstGeom>
          <a:solidFill>
            <a:srgbClr val="8BC14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7</a:t>
            </a:r>
          </a:p>
        </p:txBody>
      </p:sp>
      <p:cxnSp>
        <p:nvCxnSpPr>
          <p:cNvPr id="13" name="Straight Connector 12"/>
          <p:cNvCxnSpPr>
            <a:stCxn id="6" idx="6"/>
            <a:endCxn id="7" idx="2"/>
          </p:cNvCxnSpPr>
          <p:nvPr/>
        </p:nvCxnSpPr>
        <p:spPr>
          <a:xfrm>
            <a:off x="1325880" y="1830980"/>
            <a:ext cx="134112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8" idx="2"/>
          </p:cNvCxnSpPr>
          <p:nvPr/>
        </p:nvCxnSpPr>
        <p:spPr>
          <a:xfrm>
            <a:off x="3307080" y="1830980"/>
            <a:ext cx="141732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6"/>
            <a:endCxn id="10" idx="2"/>
          </p:cNvCxnSpPr>
          <p:nvPr/>
        </p:nvCxnSpPr>
        <p:spPr>
          <a:xfrm>
            <a:off x="1325880" y="3659780"/>
            <a:ext cx="141732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9" idx="0"/>
          </p:cNvCxnSpPr>
          <p:nvPr/>
        </p:nvCxnSpPr>
        <p:spPr>
          <a:xfrm flipH="1">
            <a:off x="1005840" y="2151020"/>
            <a:ext cx="0" cy="118872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3"/>
            <a:endCxn id="12" idx="6"/>
          </p:cNvCxnSpPr>
          <p:nvPr/>
        </p:nvCxnSpPr>
        <p:spPr>
          <a:xfrm flipH="1">
            <a:off x="3459480" y="3886082"/>
            <a:ext cx="1441785" cy="160249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4"/>
            <a:endCxn id="12" idx="2"/>
          </p:cNvCxnSpPr>
          <p:nvPr/>
        </p:nvCxnSpPr>
        <p:spPr>
          <a:xfrm>
            <a:off x="1005840" y="3979820"/>
            <a:ext cx="1813560" cy="150876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5874" y="24253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57400" y="35683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00200" y="45544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91000" y="44827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24050" y="1434740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905250" y="1430275"/>
            <a:ext cx="3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07974" y="188258"/>
            <a:ext cx="851515" cy="40011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Step:3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16980" y="672937"/>
            <a:ext cx="5669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Arial"/>
              </a:rPr>
              <a:t>The minimum spanning tree for the given graph.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6531430" y="1238889"/>
          <a:ext cx="512064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0247">
                  <a:extLst>
                    <a:ext uri="{9D8B030D-6E8A-4147-A177-3AD203B41FA5}">
                      <a16:colId xmlns:a16="http://schemas.microsoft.com/office/drawing/2014/main" val="1582560717"/>
                    </a:ext>
                  </a:extLst>
                </a:gridCol>
                <a:gridCol w="2730393">
                  <a:extLst>
                    <a:ext uri="{9D8B030D-6E8A-4147-A177-3AD203B41FA5}">
                      <a16:colId xmlns:a16="http://schemas.microsoft.com/office/drawing/2014/main" val="511824500"/>
                    </a:ext>
                  </a:extLst>
                </a:gridCol>
              </a:tblGrid>
              <a:tr h="392804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Node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Edges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574443"/>
                  </a:ext>
                </a:extLst>
              </a:tr>
              <a:tr h="419709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3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04744"/>
                  </a:ext>
                </a:extLst>
              </a:tr>
              <a:tr h="419709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3"/>
                          </a:solidFill>
                          <a:latin typeface="+mn-lt"/>
                        </a:rPr>
                        <a:t>1, 2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3"/>
                          </a:solidFill>
                          <a:latin typeface="+mn-lt"/>
                        </a:rPr>
                        <a:t>{1, 2}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217928"/>
                  </a:ext>
                </a:extLst>
              </a:tr>
              <a:tr h="419709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3"/>
                          </a:solidFill>
                          <a:latin typeface="+mn-lt"/>
                        </a:rPr>
                        <a:t>1, 2, 3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3"/>
                          </a:solidFill>
                          <a:latin typeface="+mn-lt"/>
                        </a:rPr>
                        <a:t>{2, 3}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933460"/>
                  </a:ext>
                </a:extLst>
              </a:tr>
              <a:tr h="419709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3"/>
                          </a:solidFill>
                          <a:latin typeface="+mn-lt"/>
                        </a:rPr>
                        <a:t>1, 2, 3, 4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3"/>
                          </a:solidFill>
                          <a:latin typeface="+mn-lt"/>
                        </a:rPr>
                        <a:t>{1, 4}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772278"/>
                  </a:ext>
                </a:extLst>
              </a:tr>
              <a:tr h="419709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3"/>
                          </a:solidFill>
                          <a:latin typeface="+mn-lt"/>
                        </a:rPr>
                        <a:t>1, 2, 3, 4, 5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3"/>
                          </a:solidFill>
                          <a:latin typeface="+mn-lt"/>
                        </a:rPr>
                        <a:t>{4, 5}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955693"/>
                  </a:ext>
                </a:extLst>
              </a:tr>
              <a:tr h="419709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3"/>
                          </a:solidFill>
                          <a:latin typeface="+mn-lt"/>
                        </a:rPr>
                        <a:t>1, 2, 3, 4, 5, 7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3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{4, 7}</a:t>
                      </a:r>
                      <a:endParaRPr lang="en-US" sz="2400" b="1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576407"/>
                  </a:ext>
                </a:extLst>
              </a:tr>
              <a:tr h="4197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1">
                          <a:solidFill>
                            <a:schemeClr val="accent3"/>
                          </a:solidFill>
                          <a:latin typeface="+mn-lt"/>
                        </a:rPr>
                        <a:t>1, 2, 3, 4, 5, 6,</a:t>
                      </a:r>
                      <a:r>
                        <a:rPr lang="en-US" sz="2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 7</a:t>
                      </a:r>
                      <a:endParaRPr lang="en-US" sz="2400" b="1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3"/>
                          </a:solidFill>
                          <a:latin typeface="+mn-lt"/>
                        </a:rPr>
                        <a:t>{6,</a:t>
                      </a:r>
                      <a:r>
                        <a:rPr lang="en-US" sz="2400" b="1" baseline="0">
                          <a:solidFill>
                            <a:schemeClr val="accent3"/>
                          </a:solidFill>
                          <a:latin typeface="+mn-lt"/>
                        </a:rPr>
                        <a:t> 7}</a:t>
                      </a:r>
                      <a:endParaRPr lang="en-US" sz="2400" b="1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2978437"/>
                  </a:ext>
                </a:extLst>
              </a:tr>
            </a:tbl>
          </a:graphicData>
        </a:graphic>
      </p:graphicFrame>
      <p:sp>
        <p:nvSpPr>
          <p:cNvPr id="49" name="Rectangle 48"/>
          <p:cNvSpPr/>
          <p:nvPr/>
        </p:nvSpPr>
        <p:spPr>
          <a:xfrm>
            <a:off x="8897598" y="5053221"/>
            <a:ext cx="2780211" cy="461665"/>
          </a:xfrm>
          <a:prstGeom prst="rect">
            <a:avLst/>
          </a:prstGeom>
          <a:solidFill>
            <a:srgbClr val="F9C5D7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Total Cost  = 17</a:t>
            </a:r>
          </a:p>
        </p:txBody>
      </p:sp>
    </p:spTree>
    <p:extLst>
      <p:ext uri="{BB962C8B-B14F-4D97-AF65-F5344CB8AC3E}">
        <p14:creationId xmlns:p14="http://schemas.microsoft.com/office/powerpoint/2010/main" val="288044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dur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4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 rot="16200000">
            <a:off x="0" y="3073400"/>
            <a:ext cx="6858000" cy="711200"/>
          </a:xfrm>
        </p:spPr>
        <p:txBody>
          <a:bodyPr>
            <a:normAutofit fontScale="90000"/>
          </a:bodyPr>
          <a:lstStyle/>
          <a:p>
            <a:r>
              <a:rPr lang="en-US"/>
              <a:t>Prim’s Algorithm – Example 1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050357" y="3213846"/>
          <a:ext cx="8091286" cy="3505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9521">
                  <a:extLst>
                    <a:ext uri="{9D8B030D-6E8A-4147-A177-3AD203B41FA5}">
                      <a16:colId xmlns:a16="http://schemas.microsoft.com/office/drawing/2014/main" val="3576670481"/>
                    </a:ext>
                  </a:extLst>
                </a:gridCol>
                <a:gridCol w="1291048">
                  <a:extLst>
                    <a:ext uri="{9D8B030D-6E8A-4147-A177-3AD203B41FA5}">
                      <a16:colId xmlns:a16="http://schemas.microsoft.com/office/drawing/2014/main" val="363215103"/>
                    </a:ext>
                  </a:extLst>
                </a:gridCol>
                <a:gridCol w="1971271">
                  <a:extLst>
                    <a:ext uri="{9D8B030D-6E8A-4147-A177-3AD203B41FA5}">
                      <a16:colId xmlns:a16="http://schemas.microsoft.com/office/drawing/2014/main" val="1607079190"/>
                    </a:ext>
                  </a:extLst>
                </a:gridCol>
                <a:gridCol w="4029446">
                  <a:extLst>
                    <a:ext uri="{9D8B030D-6E8A-4147-A177-3AD203B41FA5}">
                      <a16:colId xmlns:a16="http://schemas.microsoft.com/office/drawing/2014/main" val="3217155832"/>
                    </a:ext>
                  </a:extLst>
                </a:gridCol>
              </a:tblGrid>
              <a:tr h="958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rgbClr val="C00000"/>
                          </a:solidFill>
                          <a:effectLst/>
                        </a:rPr>
                        <a:t>Step</a:t>
                      </a:r>
                      <a:endParaRPr lang="en-US" sz="200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rgbClr val="C00000"/>
                          </a:solidFill>
                          <a:effectLst/>
                        </a:rPr>
                        <a:t>Edge Selected {u, v}</a:t>
                      </a:r>
                      <a:endParaRPr lang="en-US" sz="200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rgbClr val="C00000"/>
                          </a:solidFill>
                          <a:effectLst/>
                        </a:rPr>
                        <a:t>Set B</a:t>
                      </a:r>
                      <a:endParaRPr lang="en-US" sz="200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rgbClr val="C00000"/>
                          </a:solidFill>
                          <a:effectLst/>
                        </a:rPr>
                        <a:t>Edges Considered</a:t>
                      </a:r>
                      <a:endParaRPr lang="en-US" sz="200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27897"/>
                  </a:ext>
                </a:extLst>
              </a:tr>
              <a:tr h="319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 err="1">
                          <a:solidFill>
                            <a:schemeClr val="tx1"/>
                          </a:solidFill>
                          <a:effectLst/>
                        </a:rPr>
                        <a:t>Init.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{1}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658536"/>
                  </a:ext>
                </a:extLst>
              </a:tr>
              <a:tr h="319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{1, 2}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{1,2}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 b="1">
                          <a:solidFill>
                            <a:srgbClr val="AD1457"/>
                          </a:solidFill>
                          <a:effectLst/>
                        </a:rPr>
                        <a:t>{1,2}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{1,4}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34964"/>
                  </a:ext>
                </a:extLst>
              </a:tr>
              <a:tr h="319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0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{2, 3}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{1,2,3}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{1,4} </a:t>
                      </a:r>
                      <a:r>
                        <a:rPr lang="en-US" sz="2000" b="1">
                          <a:solidFill>
                            <a:srgbClr val="AD1457"/>
                          </a:solidFill>
                          <a:effectLst/>
                        </a:rPr>
                        <a:t>{2,3}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{2,4} {2,5}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923097"/>
                  </a:ext>
                </a:extLst>
              </a:tr>
              <a:tr h="319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0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{1, 4}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{1,2,3,4}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 b="1">
                          <a:solidFill>
                            <a:srgbClr val="AD1457"/>
                          </a:solidFill>
                          <a:effectLst/>
                        </a:rPr>
                        <a:t>{1,4} 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2,4} {2,5} {3,5} {3,6}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160645"/>
                  </a:ext>
                </a:extLst>
              </a:tr>
              <a:tr h="319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20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{4, 5}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{1,2,3,4,5}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{2,4} {2,5} {3,5} {3,6} </a:t>
                      </a:r>
                      <a:r>
                        <a:rPr lang="en-US" sz="2000" b="1">
                          <a:solidFill>
                            <a:srgbClr val="AD1457"/>
                          </a:solidFill>
                          <a:effectLst/>
                        </a:rPr>
                        <a:t>{4,5}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{4,7}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2235520"/>
                  </a:ext>
                </a:extLst>
              </a:tr>
              <a:tr h="319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20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{4, 7}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{1,2,3,4,5,7}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{2,4} {2,5} {3,5} {3,6} </a:t>
                      </a:r>
                      <a:r>
                        <a:rPr lang="en-US" sz="2000" b="1">
                          <a:solidFill>
                            <a:srgbClr val="AD1457"/>
                          </a:solidFill>
                          <a:effectLst/>
                        </a:rPr>
                        <a:t>{4,7}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{5,6} {5,7}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800324"/>
                  </a:ext>
                </a:extLst>
              </a:tr>
              <a:tr h="319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20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{6,7}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{1,2,3,4,5,6,7}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{2,4} {2,5} {3,5} {3,6} {5,6} {5,7} </a:t>
                      </a:r>
                      <a:r>
                        <a:rPr lang="en-US" sz="2000" b="1">
                          <a:solidFill>
                            <a:srgbClr val="AD1457"/>
                          </a:solidFill>
                          <a:effectLst/>
                        </a:rPr>
                        <a:t>{6,7}</a:t>
                      </a:r>
                      <a:endParaRPr lang="en-US" sz="2000" b="1">
                        <a:solidFill>
                          <a:srgbClr val="AD1457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755033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5255656" y="1371600"/>
            <a:ext cx="1676400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04162" y="737909"/>
            <a:ext cx="1394915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Cost = 17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85" y="242047"/>
            <a:ext cx="2888926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300" y="242047"/>
            <a:ext cx="288892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5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dur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dur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32" dur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Prim’s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solidFill>
                <a:srgbClr val="424242"/>
              </a:solidFill>
            </p:spPr>
            <p:txBody>
              <a:bodyPr>
                <a:normAutofit fontScale="77500" lnSpcReduction="20000"/>
              </a:bodyPr>
              <a:lstStyle/>
              <a:p>
                <a:pPr marL="0" indent="0" algn="l">
                  <a:spcAft>
                    <a:spcPts val="300"/>
                  </a:spcAft>
                  <a:buNone/>
                </a:pPr>
                <a:r>
                  <a:rPr lang="en-US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Function Prim(G = (N, A): graph; length: A — R+): set of edges </a:t>
                </a:r>
              </a:p>
              <a:p>
                <a:pPr marL="0" indent="0" algn="l">
                  <a:spcAft>
                    <a:spcPts val="300"/>
                  </a:spcAft>
                  <a:buNone/>
                </a:pPr>
                <a:r>
                  <a:rPr lang="en-US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T ← Ø</a:t>
                </a:r>
              </a:p>
              <a:p>
                <a:pPr marL="0" indent="0" algn="l">
                  <a:spcAft>
                    <a:spcPts val="300"/>
                  </a:spcAft>
                  <a:buNone/>
                </a:pPr>
                <a:r>
                  <a:rPr lang="en-US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B ← {an arbitrary member of N}</a:t>
                </a:r>
              </a:p>
              <a:p>
                <a:pPr marL="0" indent="0" algn="l">
                  <a:spcAft>
                    <a:spcPts val="300"/>
                  </a:spcAft>
                  <a:buNone/>
                </a:pPr>
                <a:r>
                  <a:rPr lang="en-IN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while B ≠ N do</a:t>
                </a:r>
              </a:p>
              <a:p>
                <a:pPr marL="0" indent="0" algn="l">
                  <a:spcAft>
                    <a:spcPts val="300"/>
                  </a:spcAft>
                  <a:buNone/>
                </a:pPr>
                <a:r>
                  <a:rPr lang="en-IN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	find e = {u, v} of minimum length such that</a:t>
                </a:r>
              </a:p>
              <a:p>
                <a:pPr marL="0" indent="0" algn="l">
                  <a:spcAft>
                    <a:spcPts val="300"/>
                  </a:spcAft>
                  <a:buNone/>
                </a:pPr>
                <a:r>
                  <a:rPr lang="en-IN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		u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F9C5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itchFamily="49" charset="0"/>
                      </a:rPr>
                      <m:t>∈</m:t>
                    </m:r>
                  </m:oMath>
                </a14:m>
                <a:r>
                  <a:rPr lang="en-IN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 B and v </a:t>
                </a:r>
                <a:r>
                  <a:rPr lang="el-GR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∈ </a:t>
                </a:r>
                <a:r>
                  <a:rPr lang="en-IN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N \ B </a:t>
                </a:r>
              </a:p>
              <a:p>
                <a:pPr marL="0" indent="0" algn="l">
                  <a:spcAft>
                    <a:spcPts val="300"/>
                  </a:spcAft>
                  <a:buNone/>
                </a:pPr>
                <a:r>
                  <a:rPr lang="en-IN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	T ← T U {e} </a:t>
                </a:r>
              </a:p>
              <a:p>
                <a:pPr marL="0" indent="0" algn="l">
                  <a:spcAft>
                    <a:spcPts val="300"/>
                  </a:spcAft>
                  <a:buNone/>
                </a:pPr>
                <a:r>
                  <a:rPr lang="en-IN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	B ← B U {v} </a:t>
                </a:r>
              </a:p>
              <a:p>
                <a:pPr marL="0" indent="0" algn="l">
                  <a:spcAft>
                    <a:spcPts val="300"/>
                  </a:spcAft>
                  <a:buNone/>
                </a:pPr>
                <a:r>
                  <a:rPr lang="en-IN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return T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l="-1840" t="-41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69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Exercises – Home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</p:spPr>
        <p:txBody>
          <a:bodyPr/>
          <a:lstStyle/>
          <a:p>
            <a:r>
              <a:rPr lang="en-US"/>
              <a:t>Write the Prim’s Algorithm to find out Minimum Spanning Tree. Apply the same and find MST for the graph given below.</a:t>
            </a:r>
          </a:p>
          <a:p>
            <a:endParaRPr lang="en-US"/>
          </a:p>
        </p:txBody>
      </p:sp>
      <p:sp>
        <p:nvSpPr>
          <p:cNvPr id="4" name="Text Box 56"/>
          <p:cNvSpPr txBox="1">
            <a:spLocks noChangeArrowheads="1"/>
          </p:cNvSpPr>
          <p:nvPr/>
        </p:nvSpPr>
        <p:spPr bwMode="auto">
          <a:xfrm>
            <a:off x="1556665" y="3896691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5" name="Line 57"/>
          <p:cNvSpPr>
            <a:spLocks noChangeShapeType="1"/>
          </p:cNvSpPr>
          <p:nvPr/>
        </p:nvSpPr>
        <p:spPr bwMode="auto">
          <a:xfrm flipH="1">
            <a:off x="4257003" y="4201491"/>
            <a:ext cx="38100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Text Box 58"/>
          <p:cNvSpPr txBox="1">
            <a:spLocks noChangeArrowheads="1"/>
          </p:cNvSpPr>
          <p:nvPr/>
        </p:nvSpPr>
        <p:spPr bwMode="auto">
          <a:xfrm>
            <a:off x="4147465" y="4594159"/>
            <a:ext cx="4794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  1</a:t>
            </a:r>
          </a:p>
        </p:txBody>
      </p:sp>
      <p:sp>
        <p:nvSpPr>
          <p:cNvPr id="7" name="Line 59"/>
          <p:cNvSpPr>
            <a:spLocks noChangeShapeType="1"/>
          </p:cNvSpPr>
          <p:nvPr/>
        </p:nvSpPr>
        <p:spPr bwMode="auto">
          <a:xfrm>
            <a:off x="3004465" y="3248991"/>
            <a:ext cx="152400" cy="6858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Line 60"/>
          <p:cNvSpPr>
            <a:spLocks noChangeShapeType="1"/>
          </p:cNvSpPr>
          <p:nvPr/>
        </p:nvSpPr>
        <p:spPr bwMode="auto">
          <a:xfrm flipV="1">
            <a:off x="3309265" y="3363291"/>
            <a:ext cx="53340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Line 61"/>
          <p:cNvSpPr>
            <a:spLocks noChangeShapeType="1"/>
          </p:cNvSpPr>
          <p:nvPr/>
        </p:nvSpPr>
        <p:spPr bwMode="auto">
          <a:xfrm flipH="1" flipV="1">
            <a:off x="3156865" y="3287091"/>
            <a:ext cx="1219200" cy="8382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Line 62"/>
          <p:cNvSpPr>
            <a:spLocks noChangeShapeType="1"/>
          </p:cNvSpPr>
          <p:nvPr/>
        </p:nvSpPr>
        <p:spPr bwMode="auto">
          <a:xfrm flipV="1">
            <a:off x="1937665" y="4201490"/>
            <a:ext cx="1021894" cy="314429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Line 63"/>
          <p:cNvSpPr>
            <a:spLocks noChangeShapeType="1"/>
          </p:cNvSpPr>
          <p:nvPr/>
        </p:nvSpPr>
        <p:spPr bwMode="auto">
          <a:xfrm flipV="1">
            <a:off x="2852065" y="4276580"/>
            <a:ext cx="1447800" cy="83931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Line 64"/>
          <p:cNvSpPr>
            <a:spLocks noChangeShapeType="1"/>
          </p:cNvSpPr>
          <p:nvPr/>
        </p:nvSpPr>
        <p:spPr bwMode="auto">
          <a:xfrm flipV="1">
            <a:off x="1785264" y="3820490"/>
            <a:ext cx="78607" cy="550251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Line 65"/>
          <p:cNvSpPr>
            <a:spLocks noChangeShapeType="1"/>
          </p:cNvSpPr>
          <p:nvPr/>
        </p:nvSpPr>
        <p:spPr bwMode="auto">
          <a:xfrm>
            <a:off x="2013864" y="3668090"/>
            <a:ext cx="943289" cy="393037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Line 66"/>
          <p:cNvSpPr>
            <a:spLocks noChangeShapeType="1"/>
          </p:cNvSpPr>
          <p:nvPr/>
        </p:nvSpPr>
        <p:spPr bwMode="auto">
          <a:xfrm>
            <a:off x="3201315" y="3091829"/>
            <a:ext cx="6096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5" name="Line 67"/>
          <p:cNvSpPr>
            <a:spLocks noChangeShapeType="1"/>
          </p:cNvSpPr>
          <p:nvPr/>
        </p:nvSpPr>
        <p:spPr bwMode="auto">
          <a:xfrm>
            <a:off x="4071265" y="3363291"/>
            <a:ext cx="381000" cy="6096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Oval 68"/>
          <p:cNvSpPr>
            <a:spLocks noChangeArrowheads="1"/>
          </p:cNvSpPr>
          <p:nvPr/>
        </p:nvSpPr>
        <p:spPr bwMode="auto">
          <a:xfrm>
            <a:off x="1556665" y="3515691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" name="Oval 69"/>
          <p:cNvSpPr>
            <a:spLocks noChangeArrowheads="1"/>
          </p:cNvSpPr>
          <p:nvPr/>
        </p:nvSpPr>
        <p:spPr bwMode="auto">
          <a:xfrm>
            <a:off x="1709065" y="3363291"/>
            <a:ext cx="457200" cy="4572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accent1">
                <a:lumMod val="75000"/>
              </a:schemeClr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A</a:t>
            </a:r>
          </a:p>
        </p:txBody>
      </p:sp>
      <p:sp>
        <p:nvSpPr>
          <p:cNvPr id="18" name="Oval 70"/>
          <p:cNvSpPr>
            <a:spLocks noChangeArrowheads="1"/>
          </p:cNvSpPr>
          <p:nvPr/>
        </p:nvSpPr>
        <p:spPr bwMode="auto">
          <a:xfrm>
            <a:off x="1556665" y="4277691"/>
            <a:ext cx="457200" cy="4572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accent1">
                <a:lumMod val="75000"/>
              </a:schemeClr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H</a:t>
            </a:r>
          </a:p>
        </p:txBody>
      </p:sp>
      <p:sp>
        <p:nvSpPr>
          <p:cNvPr id="19" name="Oval 71"/>
          <p:cNvSpPr>
            <a:spLocks noChangeArrowheads="1"/>
          </p:cNvSpPr>
          <p:nvPr/>
        </p:nvSpPr>
        <p:spPr bwMode="auto">
          <a:xfrm>
            <a:off x="2928265" y="3896691"/>
            <a:ext cx="457200" cy="4572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accent1">
                <a:lumMod val="75000"/>
              </a:schemeClr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B</a:t>
            </a:r>
          </a:p>
        </p:txBody>
      </p:sp>
      <p:sp>
        <p:nvSpPr>
          <p:cNvPr id="20" name="Oval 72"/>
          <p:cNvSpPr>
            <a:spLocks noChangeArrowheads="1"/>
          </p:cNvSpPr>
          <p:nvPr/>
        </p:nvSpPr>
        <p:spPr bwMode="auto">
          <a:xfrm>
            <a:off x="2775865" y="2906091"/>
            <a:ext cx="457200" cy="4572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accent1">
                <a:lumMod val="75000"/>
              </a:schemeClr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F</a:t>
            </a:r>
          </a:p>
        </p:txBody>
      </p:sp>
      <p:sp>
        <p:nvSpPr>
          <p:cNvPr id="21" name="Oval 73"/>
          <p:cNvSpPr>
            <a:spLocks noChangeArrowheads="1"/>
          </p:cNvSpPr>
          <p:nvPr/>
        </p:nvSpPr>
        <p:spPr bwMode="auto">
          <a:xfrm>
            <a:off x="3842665" y="4887291"/>
            <a:ext cx="457200" cy="4572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accent1">
                <a:lumMod val="75000"/>
              </a:schemeClr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</a:t>
            </a:r>
          </a:p>
        </p:txBody>
      </p:sp>
      <p:sp>
        <p:nvSpPr>
          <p:cNvPr id="22" name="Oval 74"/>
          <p:cNvSpPr>
            <a:spLocks noChangeArrowheads="1"/>
          </p:cNvSpPr>
          <p:nvPr/>
        </p:nvSpPr>
        <p:spPr bwMode="auto">
          <a:xfrm>
            <a:off x="4299865" y="3972891"/>
            <a:ext cx="457200" cy="4572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accent1">
                <a:lumMod val="75000"/>
              </a:schemeClr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</a:t>
            </a:r>
          </a:p>
        </p:txBody>
      </p:sp>
      <p:sp>
        <p:nvSpPr>
          <p:cNvPr id="23" name="Oval 75"/>
          <p:cNvSpPr>
            <a:spLocks noChangeArrowheads="1"/>
          </p:cNvSpPr>
          <p:nvPr/>
        </p:nvSpPr>
        <p:spPr bwMode="auto">
          <a:xfrm>
            <a:off x="3766465" y="2982291"/>
            <a:ext cx="457200" cy="4572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accent1">
                <a:lumMod val="75000"/>
              </a:schemeClr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C</a:t>
            </a:r>
          </a:p>
        </p:txBody>
      </p:sp>
      <p:sp>
        <p:nvSpPr>
          <p:cNvPr id="24" name="Oval 76"/>
          <p:cNvSpPr>
            <a:spLocks noChangeArrowheads="1"/>
          </p:cNvSpPr>
          <p:nvPr/>
        </p:nvSpPr>
        <p:spPr bwMode="auto">
          <a:xfrm>
            <a:off x="2547265" y="4887291"/>
            <a:ext cx="457200" cy="4572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accent1">
                <a:lumMod val="75000"/>
              </a:schemeClr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G</a:t>
            </a:r>
          </a:p>
        </p:txBody>
      </p:sp>
      <p:sp>
        <p:nvSpPr>
          <p:cNvPr id="25" name="Line 77"/>
          <p:cNvSpPr>
            <a:spLocks noChangeShapeType="1"/>
          </p:cNvSpPr>
          <p:nvPr/>
        </p:nvSpPr>
        <p:spPr bwMode="auto">
          <a:xfrm>
            <a:off x="3309265" y="4277690"/>
            <a:ext cx="609600" cy="674133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6" name="Line 78"/>
          <p:cNvSpPr>
            <a:spLocks noChangeShapeType="1"/>
          </p:cNvSpPr>
          <p:nvPr/>
        </p:nvSpPr>
        <p:spPr bwMode="auto">
          <a:xfrm flipH="1">
            <a:off x="3004465" y="5192091"/>
            <a:ext cx="8382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Line 79"/>
          <p:cNvSpPr>
            <a:spLocks noChangeShapeType="1"/>
          </p:cNvSpPr>
          <p:nvPr/>
        </p:nvSpPr>
        <p:spPr bwMode="auto">
          <a:xfrm flipH="1" flipV="1">
            <a:off x="1937664" y="4658690"/>
            <a:ext cx="628859" cy="393037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xt Box 80"/>
          <p:cNvSpPr txBox="1">
            <a:spLocks noChangeArrowheads="1"/>
          </p:cNvSpPr>
          <p:nvPr/>
        </p:nvSpPr>
        <p:spPr bwMode="auto">
          <a:xfrm>
            <a:off x="3309265" y="5115891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29" name="Text Box 81"/>
          <p:cNvSpPr txBox="1">
            <a:spLocks noChangeArrowheads="1"/>
          </p:cNvSpPr>
          <p:nvPr/>
        </p:nvSpPr>
        <p:spPr bwMode="auto">
          <a:xfrm>
            <a:off x="3134640" y="4506291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30" name="Text Box 82"/>
          <p:cNvSpPr txBox="1">
            <a:spLocks noChangeArrowheads="1"/>
          </p:cNvSpPr>
          <p:nvPr/>
        </p:nvSpPr>
        <p:spPr bwMode="auto">
          <a:xfrm>
            <a:off x="3439440" y="4201491"/>
            <a:ext cx="4794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31" name="Text Box 83"/>
          <p:cNvSpPr txBox="1">
            <a:spLocks noChangeArrowheads="1"/>
          </p:cNvSpPr>
          <p:nvPr/>
        </p:nvSpPr>
        <p:spPr bwMode="auto">
          <a:xfrm>
            <a:off x="3766465" y="3787154"/>
            <a:ext cx="4683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6</a:t>
            </a:r>
          </a:p>
        </p:txBody>
      </p:sp>
      <p:sp>
        <p:nvSpPr>
          <p:cNvPr id="32" name="Text Box 84"/>
          <p:cNvSpPr txBox="1">
            <a:spLocks noChangeArrowheads="1"/>
          </p:cNvSpPr>
          <p:nvPr/>
        </p:nvSpPr>
        <p:spPr bwMode="auto">
          <a:xfrm>
            <a:off x="4223665" y="3439491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33" name="Text Box 85"/>
          <p:cNvSpPr txBox="1">
            <a:spLocks noChangeArrowheads="1"/>
          </p:cNvSpPr>
          <p:nvPr/>
        </p:nvSpPr>
        <p:spPr bwMode="auto">
          <a:xfrm>
            <a:off x="3298153" y="3515691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34" name="Text Box 88"/>
          <p:cNvSpPr txBox="1">
            <a:spLocks noChangeArrowheads="1"/>
          </p:cNvSpPr>
          <p:nvPr/>
        </p:nvSpPr>
        <p:spPr bwMode="auto">
          <a:xfrm>
            <a:off x="2463626" y="3591891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8</a:t>
            </a:r>
          </a:p>
        </p:txBody>
      </p:sp>
      <p:sp>
        <p:nvSpPr>
          <p:cNvPr id="35" name="Text Box 89"/>
          <p:cNvSpPr txBox="1">
            <a:spLocks noChangeArrowheads="1"/>
          </p:cNvSpPr>
          <p:nvPr/>
        </p:nvSpPr>
        <p:spPr bwMode="auto">
          <a:xfrm>
            <a:off x="2242465" y="4049091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36" name="Text Box 90"/>
          <p:cNvSpPr txBox="1">
            <a:spLocks noChangeArrowheads="1"/>
          </p:cNvSpPr>
          <p:nvPr/>
        </p:nvSpPr>
        <p:spPr bwMode="auto">
          <a:xfrm>
            <a:off x="2078953" y="4801566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37" name="Line 91"/>
          <p:cNvSpPr>
            <a:spLocks noChangeShapeType="1"/>
          </p:cNvSpPr>
          <p:nvPr/>
        </p:nvSpPr>
        <p:spPr bwMode="auto">
          <a:xfrm flipV="1">
            <a:off x="2052244" y="3093747"/>
            <a:ext cx="725896" cy="2800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8" name="Text Box 92"/>
          <p:cNvSpPr txBox="1">
            <a:spLocks noChangeArrowheads="1"/>
          </p:cNvSpPr>
          <p:nvPr/>
        </p:nvSpPr>
        <p:spPr bwMode="auto">
          <a:xfrm>
            <a:off x="2166265" y="2906091"/>
            <a:ext cx="4794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</a:t>
            </a:r>
          </a:p>
        </p:txBody>
      </p:sp>
      <p:sp>
        <p:nvSpPr>
          <p:cNvPr id="39" name="Text Box 84"/>
          <p:cNvSpPr txBox="1">
            <a:spLocks noChangeArrowheads="1"/>
          </p:cNvSpPr>
          <p:nvPr/>
        </p:nvSpPr>
        <p:spPr bwMode="auto">
          <a:xfrm>
            <a:off x="3309265" y="2787584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40" name="Text Box 87"/>
          <p:cNvSpPr txBox="1">
            <a:spLocks noChangeArrowheads="1"/>
          </p:cNvSpPr>
          <p:nvPr/>
        </p:nvSpPr>
        <p:spPr bwMode="auto">
          <a:xfrm>
            <a:off x="2852065" y="3439490"/>
            <a:ext cx="314429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5184750" y="2512028"/>
            <a:ext cx="908" cy="314094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556664" y="2292009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AD14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AD14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AD1457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664" y="2292009"/>
                <a:ext cx="4572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/>
          <p:cNvSpPr/>
          <p:nvPr/>
        </p:nvSpPr>
        <p:spPr>
          <a:xfrm>
            <a:off x="7424065" y="2753691"/>
            <a:ext cx="457200" cy="457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A</a:t>
            </a:r>
          </a:p>
        </p:txBody>
      </p:sp>
      <p:sp>
        <p:nvSpPr>
          <p:cNvPr id="44" name="Oval 43"/>
          <p:cNvSpPr/>
          <p:nvPr/>
        </p:nvSpPr>
        <p:spPr>
          <a:xfrm>
            <a:off x="6814465" y="3287091"/>
            <a:ext cx="457200" cy="457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B</a:t>
            </a:r>
          </a:p>
        </p:txBody>
      </p:sp>
      <p:sp>
        <p:nvSpPr>
          <p:cNvPr id="45" name="Oval 44"/>
          <p:cNvSpPr/>
          <p:nvPr/>
        </p:nvSpPr>
        <p:spPr>
          <a:xfrm>
            <a:off x="8109865" y="3287091"/>
            <a:ext cx="457200" cy="457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C</a:t>
            </a:r>
          </a:p>
        </p:txBody>
      </p:sp>
      <p:sp>
        <p:nvSpPr>
          <p:cNvPr id="46" name="Oval 45"/>
          <p:cNvSpPr/>
          <p:nvPr/>
        </p:nvSpPr>
        <p:spPr>
          <a:xfrm>
            <a:off x="6357265" y="3896691"/>
            <a:ext cx="457200" cy="457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</a:t>
            </a:r>
          </a:p>
        </p:txBody>
      </p:sp>
      <p:sp>
        <p:nvSpPr>
          <p:cNvPr id="47" name="Oval 46"/>
          <p:cNvSpPr/>
          <p:nvPr/>
        </p:nvSpPr>
        <p:spPr>
          <a:xfrm>
            <a:off x="7195465" y="3896691"/>
            <a:ext cx="457200" cy="457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</a:t>
            </a:r>
          </a:p>
        </p:txBody>
      </p:sp>
      <p:sp>
        <p:nvSpPr>
          <p:cNvPr id="48" name="Oval 47"/>
          <p:cNvSpPr/>
          <p:nvPr/>
        </p:nvSpPr>
        <p:spPr>
          <a:xfrm>
            <a:off x="7805065" y="3896691"/>
            <a:ext cx="457200" cy="457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F</a:t>
            </a:r>
          </a:p>
        </p:txBody>
      </p:sp>
      <p:sp>
        <p:nvSpPr>
          <p:cNvPr id="49" name="Oval 48"/>
          <p:cNvSpPr/>
          <p:nvPr/>
        </p:nvSpPr>
        <p:spPr>
          <a:xfrm>
            <a:off x="8567065" y="3896691"/>
            <a:ext cx="457200" cy="457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G</a:t>
            </a:r>
          </a:p>
        </p:txBody>
      </p:sp>
      <p:sp>
        <p:nvSpPr>
          <p:cNvPr id="50" name="Oval 49"/>
          <p:cNvSpPr/>
          <p:nvPr/>
        </p:nvSpPr>
        <p:spPr>
          <a:xfrm>
            <a:off x="7424065" y="5039691"/>
            <a:ext cx="457200" cy="457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H</a:t>
            </a:r>
          </a:p>
        </p:txBody>
      </p:sp>
      <p:cxnSp>
        <p:nvCxnSpPr>
          <p:cNvPr id="51" name="Straight Connector 50"/>
          <p:cNvCxnSpPr>
            <a:stCxn id="43" idx="3"/>
            <a:endCxn id="44" idx="7"/>
          </p:cNvCxnSpPr>
          <p:nvPr/>
        </p:nvCxnSpPr>
        <p:spPr>
          <a:xfrm flipH="1">
            <a:off x="7204710" y="3143936"/>
            <a:ext cx="286310" cy="21011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3" idx="5"/>
            <a:endCxn id="45" idx="1"/>
          </p:cNvCxnSpPr>
          <p:nvPr/>
        </p:nvCxnSpPr>
        <p:spPr>
          <a:xfrm>
            <a:off x="7814310" y="3143936"/>
            <a:ext cx="362510" cy="21011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3"/>
            <a:endCxn id="46" idx="0"/>
          </p:cNvCxnSpPr>
          <p:nvPr/>
        </p:nvCxnSpPr>
        <p:spPr>
          <a:xfrm flipH="1">
            <a:off x="6585865" y="3677336"/>
            <a:ext cx="295555" cy="219355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4" idx="5"/>
            <a:endCxn id="47" idx="0"/>
          </p:cNvCxnSpPr>
          <p:nvPr/>
        </p:nvCxnSpPr>
        <p:spPr>
          <a:xfrm>
            <a:off x="7204710" y="3677336"/>
            <a:ext cx="219355" cy="219355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5" idx="3"/>
            <a:endCxn id="48" idx="0"/>
          </p:cNvCxnSpPr>
          <p:nvPr/>
        </p:nvCxnSpPr>
        <p:spPr>
          <a:xfrm flipH="1">
            <a:off x="8033665" y="3677336"/>
            <a:ext cx="143155" cy="219355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45" idx="5"/>
            <a:endCxn id="49" idx="0"/>
          </p:cNvCxnSpPr>
          <p:nvPr/>
        </p:nvCxnSpPr>
        <p:spPr>
          <a:xfrm>
            <a:off x="8500110" y="3677336"/>
            <a:ext cx="295555" cy="219355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6" idx="4"/>
            <a:endCxn id="50" idx="2"/>
          </p:cNvCxnSpPr>
          <p:nvPr/>
        </p:nvCxnSpPr>
        <p:spPr>
          <a:xfrm>
            <a:off x="6585865" y="4353891"/>
            <a:ext cx="838200" cy="91440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7" idx="4"/>
            <a:endCxn id="50" idx="1"/>
          </p:cNvCxnSpPr>
          <p:nvPr/>
        </p:nvCxnSpPr>
        <p:spPr>
          <a:xfrm>
            <a:off x="7424065" y="4353891"/>
            <a:ext cx="66955" cy="752755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4"/>
            <a:endCxn id="50" idx="7"/>
          </p:cNvCxnSpPr>
          <p:nvPr/>
        </p:nvCxnSpPr>
        <p:spPr>
          <a:xfrm flipH="1">
            <a:off x="7814310" y="4353891"/>
            <a:ext cx="219355" cy="752755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9" idx="4"/>
            <a:endCxn id="50" idx="6"/>
          </p:cNvCxnSpPr>
          <p:nvPr/>
        </p:nvCxnSpPr>
        <p:spPr>
          <a:xfrm flipH="1">
            <a:off x="7881265" y="4353891"/>
            <a:ext cx="914400" cy="91440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 flipH="1">
                <a:off x="5690664" y="2292009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AD14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AD14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AD1457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690664" y="2292009"/>
                <a:ext cx="457200" cy="461665"/>
              </a:xfrm>
              <a:prstGeom prst="rect">
                <a:avLst/>
              </a:prstGeom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 Box 84"/>
          <p:cNvSpPr txBox="1">
            <a:spLocks noChangeArrowheads="1"/>
          </p:cNvSpPr>
          <p:nvPr/>
        </p:nvSpPr>
        <p:spPr bwMode="auto">
          <a:xfrm>
            <a:off x="7043065" y="2906091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63" name="Text Box 84"/>
          <p:cNvSpPr txBox="1">
            <a:spLocks noChangeArrowheads="1"/>
          </p:cNvSpPr>
          <p:nvPr/>
        </p:nvSpPr>
        <p:spPr bwMode="auto">
          <a:xfrm>
            <a:off x="7881265" y="2884139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sp>
        <p:nvSpPr>
          <p:cNvPr id="64" name="Text Box 84"/>
          <p:cNvSpPr txBox="1">
            <a:spLocks noChangeArrowheads="1"/>
          </p:cNvSpPr>
          <p:nvPr/>
        </p:nvSpPr>
        <p:spPr bwMode="auto">
          <a:xfrm>
            <a:off x="8584761" y="3451158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65" name="Text Box 84"/>
          <p:cNvSpPr txBox="1">
            <a:spLocks noChangeArrowheads="1"/>
          </p:cNvSpPr>
          <p:nvPr/>
        </p:nvSpPr>
        <p:spPr bwMode="auto">
          <a:xfrm>
            <a:off x="6438316" y="3483424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7</a:t>
            </a:r>
          </a:p>
        </p:txBody>
      </p:sp>
      <p:sp>
        <p:nvSpPr>
          <p:cNvPr id="66" name="Text Box 84"/>
          <p:cNvSpPr txBox="1">
            <a:spLocks noChangeArrowheads="1"/>
          </p:cNvSpPr>
          <p:nvPr/>
        </p:nvSpPr>
        <p:spPr bwMode="auto">
          <a:xfrm>
            <a:off x="7242897" y="3483424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67" name="Text Box 84"/>
          <p:cNvSpPr txBox="1">
            <a:spLocks noChangeArrowheads="1"/>
          </p:cNvSpPr>
          <p:nvPr/>
        </p:nvSpPr>
        <p:spPr bwMode="auto">
          <a:xfrm>
            <a:off x="7814397" y="3484980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68" name="Text Box 84"/>
          <p:cNvSpPr txBox="1">
            <a:spLocks noChangeArrowheads="1"/>
          </p:cNvSpPr>
          <p:nvPr/>
        </p:nvSpPr>
        <p:spPr bwMode="auto">
          <a:xfrm>
            <a:off x="6695331" y="4659827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9</a:t>
            </a:r>
          </a:p>
        </p:txBody>
      </p:sp>
      <p:sp>
        <p:nvSpPr>
          <p:cNvPr id="69" name="Text Box 84"/>
          <p:cNvSpPr txBox="1">
            <a:spLocks noChangeArrowheads="1"/>
          </p:cNvSpPr>
          <p:nvPr/>
        </p:nvSpPr>
        <p:spPr bwMode="auto">
          <a:xfrm>
            <a:off x="7147163" y="4454975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70" name="Text Box 84"/>
          <p:cNvSpPr txBox="1">
            <a:spLocks noChangeArrowheads="1"/>
          </p:cNvSpPr>
          <p:nvPr/>
        </p:nvSpPr>
        <p:spPr bwMode="auto">
          <a:xfrm>
            <a:off x="7596869" y="4441697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71" name="Text Box 84"/>
          <p:cNvSpPr txBox="1">
            <a:spLocks noChangeArrowheads="1"/>
          </p:cNvSpPr>
          <p:nvPr/>
        </p:nvSpPr>
        <p:spPr bwMode="auto">
          <a:xfrm>
            <a:off x="8109865" y="4430090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4898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  <p:bldP spid="38" grpId="0"/>
      <p:bldP spid="39" grpId="0"/>
      <p:bldP spid="40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709738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Single Source Shortest Path – Dijkstra’s Algorithm</a:t>
            </a:r>
          </a:p>
        </p:txBody>
      </p:sp>
    </p:spTree>
    <p:extLst>
      <p:ext uri="{BB962C8B-B14F-4D97-AF65-F5344CB8AC3E}">
        <p14:creationId xmlns:p14="http://schemas.microsoft.com/office/powerpoint/2010/main" val="3803951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-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A graph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IN" sz="2800" b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ctrlPr>
                          <a:rPr lang="en-IN" sz="28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IN" sz="28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d>
                      <m:dPr>
                        <m:endChr m:val="⟩"/>
                        <m:ctrlPr>
                          <a:rPr lang="en-IN" sz="28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800" dirty="0"/>
                  <a:t> consists of a non-empty set </a:t>
                </a:r>
                <a:r>
                  <a:rPr lang="en-US" sz="2800" b="1" dirty="0">
                    <a:solidFill>
                      <a:srgbClr val="AD1457"/>
                    </a:solidFill>
                  </a:rPr>
                  <a:t>𝑵</a:t>
                </a:r>
                <a:r>
                  <a:rPr lang="en-US" sz="2800" dirty="0"/>
                  <a:t> called the set of nodes (vertices) of the graph, a set </a:t>
                </a:r>
                <a:r>
                  <a:rPr lang="en-US" sz="2800" b="1" dirty="0">
                    <a:solidFill>
                      <a:srgbClr val="AD1457"/>
                    </a:solidFill>
                  </a:rPr>
                  <a:t>𝑨</a:t>
                </a:r>
                <a:r>
                  <a:rPr lang="en-US" sz="2800" dirty="0"/>
                  <a:t> called the set of edges that also represents a mapping from the set of edges </a:t>
                </a:r>
                <a:r>
                  <a:rPr lang="en-US" sz="2800" b="1" dirty="0">
                    <a:solidFill>
                      <a:srgbClr val="AD1457"/>
                    </a:solidFill>
                  </a:rPr>
                  <a:t>𝑨</a:t>
                </a:r>
                <a:r>
                  <a:rPr lang="en-US" sz="2800" dirty="0"/>
                  <a:t> to a set of pairs of elements </a:t>
                </a:r>
                <a:r>
                  <a:rPr lang="en-US" sz="2800" b="1" dirty="0">
                    <a:solidFill>
                      <a:srgbClr val="AD1457"/>
                    </a:solidFill>
                  </a:rPr>
                  <a:t>𝑵</a:t>
                </a:r>
                <a:r>
                  <a:rPr lang="en-US" sz="2800" dirty="0"/>
                  <a:t>.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t="-27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370291" y="3610741"/>
            <a:ext cx="609600" cy="609600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4894291" y="5293767"/>
            <a:ext cx="609600" cy="609600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6" name="Oval 5"/>
          <p:cNvSpPr/>
          <p:nvPr/>
        </p:nvSpPr>
        <p:spPr>
          <a:xfrm>
            <a:off x="4589491" y="4220341"/>
            <a:ext cx="609600" cy="609600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Oval 6"/>
          <p:cNvSpPr/>
          <p:nvPr/>
        </p:nvSpPr>
        <p:spPr>
          <a:xfrm>
            <a:off x="2760691" y="5065167"/>
            <a:ext cx="609600" cy="609600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Oval 7"/>
          <p:cNvSpPr/>
          <p:nvPr/>
        </p:nvSpPr>
        <p:spPr>
          <a:xfrm>
            <a:off x="5808691" y="3236367"/>
            <a:ext cx="609600" cy="609600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9" name="Oval 8"/>
          <p:cNvSpPr/>
          <p:nvPr/>
        </p:nvSpPr>
        <p:spPr>
          <a:xfrm>
            <a:off x="7561291" y="3915541"/>
            <a:ext cx="609600" cy="609600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0" name="Straight Connector 9"/>
          <p:cNvCxnSpPr>
            <a:stCxn id="4" idx="7"/>
            <a:endCxn id="8" idx="1"/>
          </p:cNvCxnSpPr>
          <p:nvPr/>
        </p:nvCxnSpPr>
        <p:spPr>
          <a:xfrm flipV="1">
            <a:off x="3890617" y="3325641"/>
            <a:ext cx="2007348" cy="37437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6"/>
            <a:endCxn id="6" idx="2"/>
          </p:cNvCxnSpPr>
          <p:nvPr/>
        </p:nvCxnSpPr>
        <p:spPr>
          <a:xfrm flipV="1">
            <a:off x="3370291" y="4525141"/>
            <a:ext cx="1219200" cy="844826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7" idx="0"/>
          </p:cNvCxnSpPr>
          <p:nvPr/>
        </p:nvCxnSpPr>
        <p:spPr>
          <a:xfrm flipH="1">
            <a:off x="3065491" y="4131067"/>
            <a:ext cx="394074" cy="9341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5"/>
            <a:endCxn id="5" idx="3"/>
          </p:cNvCxnSpPr>
          <p:nvPr/>
        </p:nvCxnSpPr>
        <p:spPr>
          <a:xfrm>
            <a:off x="3281017" y="5585493"/>
            <a:ext cx="1702548" cy="2286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6"/>
            <a:endCxn id="9" idx="1"/>
          </p:cNvCxnSpPr>
          <p:nvPr/>
        </p:nvCxnSpPr>
        <p:spPr>
          <a:xfrm>
            <a:off x="6418291" y="3541167"/>
            <a:ext cx="1232274" cy="46364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7"/>
            <a:endCxn id="8" idx="3"/>
          </p:cNvCxnSpPr>
          <p:nvPr/>
        </p:nvCxnSpPr>
        <p:spPr>
          <a:xfrm flipV="1">
            <a:off x="5109817" y="3756693"/>
            <a:ext cx="788148" cy="55292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9" idx="3"/>
          </p:cNvCxnSpPr>
          <p:nvPr/>
        </p:nvCxnSpPr>
        <p:spPr>
          <a:xfrm flipV="1">
            <a:off x="5503891" y="4435867"/>
            <a:ext cx="2146674" cy="11627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5" idx="0"/>
          </p:cNvCxnSpPr>
          <p:nvPr/>
        </p:nvCxnSpPr>
        <p:spPr>
          <a:xfrm>
            <a:off x="5109817" y="4740667"/>
            <a:ext cx="89274" cy="5531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94591" y="5408998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nodes</a:t>
            </a:r>
          </a:p>
          <a:p>
            <a:pPr algn="ctr"/>
            <a:r>
              <a:rPr lang="en-US" sz="2000" b="1"/>
              <a:t>(or vertices)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85415" y="2528481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edges</a:t>
            </a:r>
          </a:p>
          <a:p>
            <a:pPr algn="ctr"/>
            <a:r>
              <a:rPr lang="en-US" sz="2000" b="1"/>
              <a:t>(or links) 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430947" y="5762941"/>
            <a:ext cx="1828800" cy="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1"/>
            <a:endCxn id="8" idx="5"/>
          </p:cNvCxnSpPr>
          <p:nvPr/>
        </p:nvCxnSpPr>
        <p:spPr>
          <a:xfrm flipH="1" flipV="1">
            <a:off x="6329017" y="3756693"/>
            <a:ext cx="965574" cy="2006248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1"/>
            <a:endCxn id="9" idx="4"/>
          </p:cNvCxnSpPr>
          <p:nvPr/>
        </p:nvCxnSpPr>
        <p:spPr>
          <a:xfrm flipV="1">
            <a:off x="7294591" y="4525141"/>
            <a:ext cx="571500" cy="123780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913591" y="2837329"/>
            <a:ext cx="1047068" cy="891025"/>
          </a:xfrm>
          <a:prstGeom prst="straightConnector1">
            <a:avLst/>
          </a:prstGeom>
          <a:ln w="12700">
            <a:solidFill>
              <a:schemeClr val="accent5"/>
            </a:solidFill>
            <a:prstDash val="lg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477679" y="2837329"/>
            <a:ext cx="1482980" cy="2179888"/>
          </a:xfrm>
          <a:prstGeom prst="straightConnector1">
            <a:avLst/>
          </a:prstGeom>
          <a:ln w="12700">
            <a:solidFill>
              <a:schemeClr val="accent5"/>
            </a:solidFill>
            <a:prstDash val="lg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307976" y="2850776"/>
            <a:ext cx="4666130" cy="1559859"/>
          </a:xfrm>
          <a:prstGeom prst="straightConnector1">
            <a:avLst/>
          </a:prstGeom>
          <a:ln w="12700">
            <a:solidFill>
              <a:schemeClr val="accent5"/>
            </a:solidFill>
            <a:prstDash val="lg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8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Introduction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/>
                  <a:t>Consider now </a:t>
                </a:r>
                <a:r>
                  <a:rPr lang="en-US" b="1"/>
                  <a:t>a </a:t>
                </a:r>
                <a:r>
                  <a:rPr lang="en-US">
                    <a:solidFill>
                      <a:srgbClr val="AD1457"/>
                    </a:solidFill>
                  </a:rPr>
                  <a:t>directed graph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b="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is the set of nodes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is the set of directed edges of graph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/>
                  <a:t>.</a:t>
                </a:r>
              </a:p>
              <a:p>
                <a:r>
                  <a:rPr lang="en-US"/>
                  <a:t>Each edge has a </a:t>
                </a:r>
                <a:r>
                  <a:rPr lang="en-US">
                    <a:solidFill>
                      <a:srgbClr val="AD1457"/>
                    </a:solidFill>
                  </a:rPr>
                  <a:t>positive length</a:t>
                </a:r>
                <a:r>
                  <a:rPr lang="en-US"/>
                  <a:t>.</a:t>
                </a:r>
              </a:p>
              <a:p>
                <a:r>
                  <a:rPr lang="en-US"/>
                  <a:t>One of the nodes is designated as the </a:t>
                </a:r>
                <a:r>
                  <a:rPr lang="en-US">
                    <a:solidFill>
                      <a:srgbClr val="AD1457"/>
                    </a:solidFill>
                  </a:rPr>
                  <a:t>source node</a:t>
                </a:r>
                <a:r>
                  <a:rPr lang="en-US"/>
                  <a:t>.</a:t>
                </a:r>
              </a:p>
              <a:p>
                <a:r>
                  <a:rPr lang="en-US"/>
                  <a:t>The problem is </a:t>
                </a:r>
                <a:r>
                  <a:rPr lang="en-US">
                    <a:solidFill>
                      <a:srgbClr val="AD1457"/>
                    </a:solidFill>
                  </a:rPr>
                  <a:t>to determine the length of the shortest path</a:t>
                </a:r>
                <a:r>
                  <a:rPr lang="en-US" b="1"/>
                  <a:t> </a:t>
                </a:r>
                <a:r>
                  <a:rPr lang="en-US"/>
                  <a:t>from the source to each of the other nodes of the graph. </a:t>
                </a:r>
              </a:p>
              <a:p>
                <a:r>
                  <a:rPr lang="en-US" err="1">
                    <a:solidFill>
                      <a:srgbClr val="AD1457"/>
                    </a:solidFill>
                  </a:rPr>
                  <a:t>Dijkstra’s Algorithm </a:t>
                </a:r>
                <a:r>
                  <a:rPr lang="en-US"/>
                  <a:t>is for finding the shortest paths between the nodes in a graph. </a:t>
                </a:r>
              </a:p>
              <a:p>
                <a:r>
                  <a:rPr lang="en-US"/>
                  <a:t>For a given source node, the algorithm finds the </a:t>
                </a:r>
                <a:r>
                  <a:rPr lang="en-US">
                    <a:solidFill>
                      <a:srgbClr val="AD1457"/>
                    </a:solidFill>
                  </a:rPr>
                  <a:t>shortest path </a:t>
                </a:r>
                <a:r>
                  <a:rPr lang="en-US"/>
                  <a:t>between the source node and every other node. </a:t>
                </a:r>
              </a:p>
              <a:p>
                <a:r>
                  <a:rPr lang="en-US"/>
                  <a:t>The </a:t>
                </a:r>
                <a:r>
                  <a:rPr lang="en-US" b="1"/>
                  <a:t>algorithm maintains a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/>
                  <a:t> </a:t>
                </a:r>
                <a:r>
                  <a:rPr lang="en-US"/>
                  <a:t>which gives the length of each directed edge: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t="-4798" r="-1993" b="-37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09900" y="5246915"/>
                <a:ext cx="5676900" cy="830997"/>
              </a:xfrm>
              <a:prstGeom prst="rect">
                <a:avLst/>
              </a:prstGeom>
              <a:solidFill>
                <a:srgbClr val="F6E7E6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-1143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AD14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AD14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en-US" sz="2400" b="0" i="1" u="none" strike="noStrike" kern="1200" cap="none" spc="0" normalizeH="0" baseline="0" noProof="0" err="1">
                        <a:ln>
                          <a:noFill/>
                        </a:ln>
                        <a:solidFill>
                          <a:srgbClr val="AD14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AD14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AD14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AD14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] ≥ 0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AD1457"/>
                    </a:solidFill>
                    <a:effectLst/>
                    <a:uLnTx/>
                    <a:uFillTx/>
                    <a:latin typeface="Arial"/>
                  </a:rPr>
                  <a:t> </a:t>
                </a:r>
                <a:r>
                  <a:rPr kumimoji="0" lang="en-US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AD1457"/>
                    </a:solidFill>
                    <a:effectLst/>
                    <a:uLnTx/>
                    <a:uFillTx/>
                    <a:latin typeface="Arial"/>
                  </a:rPr>
                  <a:t>if the edge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AD14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err="1">
                        <a:ln>
                          <a:noFill/>
                        </a:ln>
                        <a:solidFill>
                          <a:srgbClr val="AD14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AD14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AD14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AD14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 ∈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AD14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AD14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kumimoji="0" lang="en-US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AD1457"/>
                    </a:solidFill>
                    <a:effectLst/>
                    <a:uLnTx/>
                    <a:uFillTx/>
                    <a:latin typeface="Arial"/>
                  </a:rPr>
                  <a:t>and </a:t>
                </a:r>
                <a:endPara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AD1457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marL="1257300" marR="0" lvl="3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AD14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AD14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en-US" sz="2400" b="0" i="1" u="none" strike="noStrike" kern="1200" cap="none" spc="0" normalizeH="0" baseline="0" noProof="0" err="1">
                        <a:ln>
                          <a:noFill/>
                        </a:ln>
                        <a:solidFill>
                          <a:srgbClr val="AD14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AD14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AD14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AD14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] = ∞ </m:t>
                    </m:r>
                  </m:oMath>
                </a14:m>
                <a:r>
                  <a:rPr kumimoji="0" lang="en-US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AD1457"/>
                    </a:solidFill>
                    <a:effectLst/>
                    <a:uLnTx/>
                    <a:uFillTx/>
                    <a:latin typeface="Arial"/>
                  </a:rPr>
                  <a:t>otherwise.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AD1457"/>
                    </a:solidFill>
                    <a:effectLst/>
                    <a:uLnTx/>
                    <a:uFillTx/>
                    <a:latin typeface="Arial"/>
                  </a:rPr>
                  <a:t> </a:t>
                </a: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00" y="5246915"/>
                <a:ext cx="5676900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322" t="-5147" r="0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02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 err="1"/>
              <a:t>Dijkstra’s Algorithm - Example</a:t>
            </a:r>
          </a:p>
        </p:txBody>
      </p:sp>
      <p:sp>
        <p:nvSpPr>
          <p:cNvPr id="4" name="Oval 3"/>
          <p:cNvSpPr/>
          <p:nvPr/>
        </p:nvSpPr>
        <p:spPr>
          <a:xfrm>
            <a:off x="3243940" y="1447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1717250" y="2297074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6" name="Oval 5"/>
          <p:cNvSpPr/>
          <p:nvPr/>
        </p:nvSpPr>
        <p:spPr>
          <a:xfrm>
            <a:off x="2329540" y="38481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4310740" y="3834245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5069663" y="2223654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cxnSp>
        <p:nvCxnSpPr>
          <p:cNvPr id="9" name="Straight Arrow Connector 8"/>
          <p:cNvCxnSpPr>
            <a:stCxn id="4" idx="2"/>
            <a:endCxn id="5" idx="7"/>
          </p:cNvCxnSpPr>
          <p:nvPr/>
        </p:nvCxnSpPr>
        <p:spPr>
          <a:xfrm flipH="1">
            <a:off x="2172535" y="1714500"/>
            <a:ext cx="1071405" cy="66068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0"/>
          </p:cNvCxnSpPr>
          <p:nvPr/>
        </p:nvCxnSpPr>
        <p:spPr>
          <a:xfrm flipH="1">
            <a:off x="2596240" y="1903085"/>
            <a:ext cx="725815" cy="194501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4"/>
            <a:endCxn id="7" idx="1"/>
          </p:cNvCxnSpPr>
          <p:nvPr/>
        </p:nvCxnSpPr>
        <p:spPr>
          <a:xfrm>
            <a:off x="3510640" y="1981200"/>
            <a:ext cx="878215" cy="193116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6"/>
            <a:endCxn id="8" idx="1"/>
          </p:cNvCxnSpPr>
          <p:nvPr/>
        </p:nvCxnSpPr>
        <p:spPr>
          <a:xfrm>
            <a:off x="3777340" y="1714500"/>
            <a:ext cx="1370438" cy="58726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4"/>
            <a:endCxn id="6" idx="1"/>
          </p:cNvCxnSpPr>
          <p:nvPr/>
        </p:nvCxnSpPr>
        <p:spPr>
          <a:xfrm>
            <a:off x="1983950" y="2830474"/>
            <a:ext cx="423705" cy="109574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6"/>
            <a:endCxn id="7" idx="2"/>
          </p:cNvCxnSpPr>
          <p:nvPr/>
        </p:nvCxnSpPr>
        <p:spPr>
          <a:xfrm flipV="1">
            <a:off x="2862940" y="4100945"/>
            <a:ext cx="1447800" cy="1385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7"/>
            <a:endCxn id="8" idx="4"/>
          </p:cNvCxnSpPr>
          <p:nvPr/>
        </p:nvCxnSpPr>
        <p:spPr>
          <a:xfrm flipV="1">
            <a:off x="4766025" y="2757054"/>
            <a:ext cx="570338" cy="11553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7"/>
            <a:endCxn id="8" idx="2"/>
          </p:cNvCxnSpPr>
          <p:nvPr/>
        </p:nvCxnSpPr>
        <p:spPr>
          <a:xfrm flipV="1">
            <a:off x="2784825" y="2490354"/>
            <a:ext cx="2284838" cy="143586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13325" y="1748135"/>
            <a:ext cx="649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56125" y="3119735"/>
            <a:ext cx="649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75325" y="2438400"/>
            <a:ext cx="649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24940" y="3209382"/>
            <a:ext cx="548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80125" y="4034135"/>
            <a:ext cx="649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46925" y="1671935"/>
            <a:ext cx="649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37325" y="2362200"/>
            <a:ext cx="649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32726" y="3043535"/>
            <a:ext cx="346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762260" y="2632613"/>
            <a:ext cx="245597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Source node =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89912" y="1371600"/>
            <a:ext cx="483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Single source shortest path algorithm </a:t>
            </a:r>
          </a:p>
        </p:txBody>
      </p:sp>
      <p:sp>
        <p:nvSpPr>
          <p:cNvPr id="28" name="Pentagon 27"/>
          <p:cNvSpPr/>
          <p:nvPr/>
        </p:nvSpPr>
        <p:spPr>
          <a:xfrm>
            <a:off x="3852615" y="5643154"/>
            <a:ext cx="914400" cy="822960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No 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885722" y="5876366"/>
            <a:ext cx="694944" cy="39467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Yes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810204" y="5643154"/>
            <a:ext cx="2834640" cy="8229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Compare cost of 1–5–4 (20) and 1–4 (100)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237512" y="3105393"/>
            <a:ext cx="82296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Step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052934" y="3105393"/>
            <a:ext cx="527859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v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80646" y="3105393"/>
            <a:ext cx="137160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C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944286" y="3105393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486231" y="3105393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032140" y="3105393"/>
            <a:ext cx="64008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669590" y="3105393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237512" y="3590107"/>
            <a:ext cx="82296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Init.</a:t>
            </a: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052934" y="3590107"/>
            <a:ext cx="527859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-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580646" y="3590107"/>
            <a:ext cx="137160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{2, 3, 4, 5}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944286" y="3590107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486231" y="3590107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0032140" y="3590107"/>
            <a:ext cx="64008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0669590" y="3590107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237512" y="4074604"/>
            <a:ext cx="82296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052934" y="4074604"/>
            <a:ext cx="527859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580646" y="4074604"/>
            <a:ext cx="137160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{2, 3, 4}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944286" y="4074604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9486231" y="4074604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032140" y="4074604"/>
            <a:ext cx="64008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20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0669591" y="4074604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10763455" y="3666973"/>
            <a:ext cx="360910" cy="339337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0123580" y="4138258"/>
            <a:ext cx="457200" cy="365760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79269" y="5643154"/>
            <a:ext cx="3108960" cy="8229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Is there path from 1 - 5 - 2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632" y="5913802"/>
            <a:ext cx="30567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Is there path from 1 - 5 - 3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27744" y="5765452"/>
            <a:ext cx="30659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Is there path from 1 - 5 - 4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2220686" y="1737361"/>
            <a:ext cx="457200" cy="457200"/>
          </a:xfrm>
          <a:prstGeom prst="ellipse">
            <a:avLst/>
          </a:prstGeom>
          <a:noFill/>
          <a:ln w="38100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1746067" y="3091549"/>
            <a:ext cx="457200" cy="457200"/>
          </a:xfrm>
          <a:prstGeom prst="ellipse">
            <a:avLst/>
          </a:prstGeom>
          <a:noFill/>
          <a:ln w="38100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10110652" y="3997235"/>
            <a:ext cx="457200" cy="0"/>
          </a:xfrm>
          <a:prstGeom prst="line">
            <a:avLst/>
          </a:prstGeom>
          <a:ln w="38100">
            <a:solidFill>
              <a:srgbClr val="AD1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mph" presetSubtype="2" dur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16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1" dur="1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dur="1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1" presetClass="entr" presetSubtype="1" dur="1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6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1" presetClass="entr" presetSubtype="1" dur="1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9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 nodeType="clickPar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4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3" grpId="0" animBg="1"/>
      <p:bldP spid="56" grpId="0" animBg="1"/>
      <p:bldP spid="58" grpId="0" animBg="1"/>
      <p:bldP spid="5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 err="1"/>
              <a:t>Dijkstra’s Algorithm - Example</a:t>
            </a:r>
          </a:p>
        </p:txBody>
      </p:sp>
      <p:sp>
        <p:nvSpPr>
          <p:cNvPr id="4" name="Oval 3"/>
          <p:cNvSpPr/>
          <p:nvPr/>
        </p:nvSpPr>
        <p:spPr>
          <a:xfrm>
            <a:off x="3243940" y="1447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1717250" y="2297074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6" name="Oval 5"/>
          <p:cNvSpPr/>
          <p:nvPr/>
        </p:nvSpPr>
        <p:spPr>
          <a:xfrm>
            <a:off x="2329540" y="38481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4310740" y="3834245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5069663" y="2223654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cxnSp>
        <p:nvCxnSpPr>
          <p:cNvPr id="9" name="Straight Arrow Connector 8"/>
          <p:cNvCxnSpPr>
            <a:stCxn id="4" idx="2"/>
            <a:endCxn id="5" idx="7"/>
          </p:cNvCxnSpPr>
          <p:nvPr/>
        </p:nvCxnSpPr>
        <p:spPr>
          <a:xfrm flipH="1">
            <a:off x="2172535" y="1714500"/>
            <a:ext cx="1071405" cy="66068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0"/>
          </p:cNvCxnSpPr>
          <p:nvPr/>
        </p:nvCxnSpPr>
        <p:spPr>
          <a:xfrm flipH="1">
            <a:off x="2596240" y="1903085"/>
            <a:ext cx="725815" cy="194501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4"/>
            <a:endCxn id="7" idx="1"/>
          </p:cNvCxnSpPr>
          <p:nvPr/>
        </p:nvCxnSpPr>
        <p:spPr>
          <a:xfrm>
            <a:off x="3510640" y="1981200"/>
            <a:ext cx="878215" cy="193116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6"/>
            <a:endCxn id="8" idx="1"/>
          </p:cNvCxnSpPr>
          <p:nvPr/>
        </p:nvCxnSpPr>
        <p:spPr>
          <a:xfrm>
            <a:off x="3777340" y="1714500"/>
            <a:ext cx="1370438" cy="58726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4"/>
            <a:endCxn id="6" idx="1"/>
          </p:cNvCxnSpPr>
          <p:nvPr/>
        </p:nvCxnSpPr>
        <p:spPr>
          <a:xfrm>
            <a:off x="1983950" y="2830474"/>
            <a:ext cx="423705" cy="109574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6"/>
            <a:endCxn id="7" idx="2"/>
          </p:cNvCxnSpPr>
          <p:nvPr/>
        </p:nvCxnSpPr>
        <p:spPr>
          <a:xfrm flipV="1">
            <a:off x="2862940" y="4100945"/>
            <a:ext cx="1447800" cy="1385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7"/>
            <a:endCxn id="8" idx="4"/>
          </p:cNvCxnSpPr>
          <p:nvPr/>
        </p:nvCxnSpPr>
        <p:spPr>
          <a:xfrm flipV="1">
            <a:off x="4766025" y="2757054"/>
            <a:ext cx="570338" cy="11553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7"/>
            <a:endCxn id="8" idx="2"/>
          </p:cNvCxnSpPr>
          <p:nvPr/>
        </p:nvCxnSpPr>
        <p:spPr>
          <a:xfrm flipV="1">
            <a:off x="2784825" y="2490354"/>
            <a:ext cx="2284838" cy="143586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13325" y="1748135"/>
            <a:ext cx="649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56125" y="3119735"/>
            <a:ext cx="649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75325" y="2438400"/>
            <a:ext cx="760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24940" y="3209382"/>
            <a:ext cx="548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80125" y="4034135"/>
            <a:ext cx="649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46925" y="1671935"/>
            <a:ext cx="649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37325" y="2362200"/>
            <a:ext cx="649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32726" y="3043535"/>
            <a:ext cx="346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89912" y="1371600"/>
            <a:ext cx="483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Single source shortest path algorithm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235537" y="4568209"/>
            <a:ext cx="82296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052934" y="4568212"/>
            <a:ext cx="527859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580646" y="4568209"/>
            <a:ext cx="137160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{2, 3}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944286" y="4568212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40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9486231" y="4568211"/>
            <a:ext cx="548640" cy="4930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30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0032140" y="4568212"/>
            <a:ext cx="64008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0669591" y="4568212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691239" y="2632613"/>
            <a:ext cx="252699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Source node = 1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237512" y="3105393"/>
            <a:ext cx="82296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Step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052934" y="3105393"/>
            <a:ext cx="527859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v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580646" y="3105393"/>
            <a:ext cx="137160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C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944286" y="3105393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84" name="Rectangle 83"/>
          <p:cNvSpPr/>
          <p:nvPr/>
        </p:nvSpPr>
        <p:spPr>
          <a:xfrm>
            <a:off x="9486231" y="3105393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85" name="Rectangle 84"/>
          <p:cNvSpPr/>
          <p:nvPr/>
        </p:nvSpPr>
        <p:spPr>
          <a:xfrm>
            <a:off x="10032140" y="3105393"/>
            <a:ext cx="64008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0669590" y="3105393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87" name="Rectangle 86"/>
          <p:cNvSpPr/>
          <p:nvPr/>
        </p:nvSpPr>
        <p:spPr>
          <a:xfrm>
            <a:off x="6237512" y="3590107"/>
            <a:ext cx="82296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Init.</a:t>
            </a: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052934" y="3590107"/>
            <a:ext cx="527859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-</a:t>
            </a:r>
          </a:p>
        </p:txBody>
      </p:sp>
      <p:sp>
        <p:nvSpPr>
          <p:cNvPr id="89" name="Rectangle 88"/>
          <p:cNvSpPr/>
          <p:nvPr/>
        </p:nvSpPr>
        <p:spPr>
          <a:xfrm>
            <a:off x="7580646" y="3590107"/>
            <a:ext cx="137160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{2, 3, 4, 5}</a:t>
            </a:r>
          </a:p>
        </p:txBody>
      </p:sp>
      <p:sp>
        <p:nvSpPr>
          <p:cNvPr id="90" name="Rectangle 89"/>
          <p:cNvSpPr/>
          <p:nvPr/>
        </p:nvSpPr>
        <p:spPr>
          <a:xfrm>
            <a:off x="8944286" y="3590107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50</a:t>
            </a:r>
          </a:p>
        </p:txBody>
      </p:sp>
      <p:sp>
        <p:nvSpPr>
          <p:cNvPr id="91" name="Rectangle 90"/>
          <p:cNvSpPr/>
          <p:nvPr/>
        </p:nvSpPr>
        <p:spPr>
          <a:xfrm>
            <a:off x="9486231" y="3590107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30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0032140" y="3590107"/>
            <a:ext cx="64008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100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0669590" y="3590107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237512" y="4074604"/>
            <a:ext cx="82296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sp>
        <p:nvSpPr>
          <p:cNvPr id="95" name="Rectangle 94"/>
          <p:cNvSpPr/>
          <p:nvPr/>
        </p:nvSpPr>
        <p:spPr>
          <a:xfrm>
            <a:off x="7052934" y="4074604"/>
            <a:ext cx="527859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7580646" y="4074604"/>
            <a:ext cx="137160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{2, 3, 4}</a:t>
            </a:r>
          </a:p>
        </p:txBody>
      </p:sp>
      <p:sp>
        <p:nvSpPr>
          <p:cNvPr id="97" name="Rectangle 96"/>
          <p:cNvSpPr/>
          <p:nvPr/>
        </p:nvSpPr>
        <p:spPr>
          <a:xfrm>
            <a:off x="8944286" y="4074604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50</a:t>
            </a:r>
          </a:p>
        </p:txBody>
      </p:sp>
      <p:sp>
        <p:nvSpPr>
          <p:cNvPr id="98" name="Rectangle 97"/>
          <p:cNvSpPr/>
          <p:nvPr/>
        </p:nvSpPr>
        <p:spPr>
          <a:xfrm>
            <a:off x="9486231" y="4074604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30</a:t>
            </a:r>
          </a:p>
        </p:txBody>
      </p:sp>
      <p:sp>
        <p:nvSpPr>
          <p:cNvPr id="99" name="Rectangle 98"/>
          <p:cNvSpPr/>
          <p:nvPr/>
        </p:nvSpPr>
        <p:spPr>
          <a:xfrm>
            <a:off x="10032140" y="4074604"/>
            <a:ext cx="64008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20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0669591" y="4074604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</a:t>
            </a:r>
          </a:p>
        </p:txBody>
      </p:sp>
      <p:sp>
        <p:nvSpPr>
          <p:cNvPr id="101" name="Rounded Rectangle 100"/>
          <p:cNvSpPr/>
          <p:nvPr/>
        </p:nvSpPr>
        <p:spPr>
          <a:xfrm>
            <a:off x="10763455" y="3666973"/>
            <a:ext cx="360910" cy="339337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10123580" y="4138258"/>
            <a:ext cx="457200" cy="365760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9038151" y="4645078"/>
            <a:ext cx="360910" cy="339337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4" name="Pentagon 63"/>
          <p:cNvSpPr/>
          <p:nvPr/>
        </p:nvSpPr>
        <p:spPr>
          <a:xfrm>
            <a:off x="3852615" y="5643154"/>
            <a:ext cx="914400" cy="822960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Yes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3885721" y="5862919"/>
            <a:ext cx="694944" cy="39467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No 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810204" y="5643154"/>
            <a:ext cx="2834640" cy="8229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Compare cost of 1–4–2 (40) and 1–2(50)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79269" y="5643154"/>
            <a:ext cx="3108960" cy="8229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Is there path from 1 - 4 - 2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10991" y="5854411"/>
            <a:ext cx="30567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Is there path from 1 - 4 - 3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02745" y="5843407"/>
            <a:ext cx="30326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Is there path from 1 - 4 - 5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801621" y="5643538"/>
            <a:ext cx="2834640" cy="8229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Compare cost of 1–4–3 (70) and 1–3 (30)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3640048" y="3258693"/>
            <a:ext cx="457200" cy="365760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9000320" y="4088680"/>
            <a:ext cx="457200" cy="457200"/>
          </a:xfrm>
          <a:prstGeom prst="ellipse">
            <a:avLst/>
          </a:prstGeom>
          <a:noFill/>
          <a:ln w="38100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726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dur="1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5" presetClass="emph" presetSubtype="0" dur="50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dur="1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1" presetClass="exit" presetSubtype="1" dur="5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1" presetClass="exit" presetSubtype="1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dur="1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103" grpId="0" animBg="1"/>
      <p:bldP spid="64" grpId="0" animBg="1"/>
      <p:bldP spid="65" grpId="0" animBg="1"/>
      <p:bldP spid="66" grpId="0" animBg="1"/>
      <p:bldP spid="66" grpId="1" animBg="1"/>
      <p:bldP spid="67" grpId="0" animBg="1"/>
      <p:bldP spid="68" grpId="0" animBg="1"/>
      <p:bldP spid="69" grpId="0" animBg="1"/>
      <p:bldP spid="77" grpId="0" animBg="1"/>
      <p:bldP spid="77" grpId="1" animBg="1"/>
      <p:bldP spid="70" grpId="0" animBg="1"/>
      <p:bldP spid="70" grpId="1" animBg="1"/>
      <p:bldP spid="78" grpId="0" animBg="1"/>
      <p:bldP spid="78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 err="1"/>
              <a:t>Dijkstra’s Algorithm - Example</a:t>
            </a:r>
          </a:p>
        </p:txBody>
      </p:sp>
      <p:sp>
        <p:nvSpPr>
          <p:cNvPr id="4" name="Oval 3"/>
          <p:cNvSpPr/>
          <p:nvPr/>
        </p:nvSpPr>
        <p:spPr>
          <a:xfrm>
            <a:off x="3243940" y="1447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1717250" y="2297074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6" name="Oval 5"/>
          <p:cNvSpPr/>
          <p:nvPr/>
        </p:nvSpPr>
        <p:spPr>
          <a:xfrm>
            <a:off x="2329540" y="38481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4310740" y="3834245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5069663" y="2223654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cxnSp>
        <p:nvCxnSpPr>
          <p:cNvPr id="9" name="Straight Arrow Connector 8"/>
          <p:cNvCxnSpPr>
            <a:stCxn id="4" idx="2"/>
            <a:endCxn id="5" idx="7"/>
          </p:cNvCxnSpPr>
          <p:nvPr/>
        </p:nvCxnSpPr>
        <p:spPr>
          <a:xfrm flipH="1">
            <a:off x="2172535" y="1714500"/>
            <a:ext cx="1071405" cy="66068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0"/>
          </p:cNvCxnSpPr>
          <p:nvPr/>
        </p:nvCxnSpPr>
        <p:spPr>
          <a:xfrm flipH="1">
            <a:off x="2596240" y="1903085"/>
            <a:ext cx="725815" cy="194501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4"/>
            <a:endCxn id="7" idx="1"/>
          </p:cNvCxnSpPr>
          <p:nvPr/>
        </p:nvCxnSpPr>
        <p:spPr>
          <a:xfrm>
            <a:off x="3510640" y="1981200"/>
            <a:ext cx="878215" cy="193116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6"/>
            <a:endCxn id="8" idx="1"/>
          </p:cNvCxnSpPr>
          <p:nvPr/>
        </p:nvCxnSpPr>
        <p:spPr>
          <a:xfrm>
            <a:off x="3777340" y="1714500"/>
            <a:ext cx="1370438" cy="58726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4"/>
            <a:endCxn id="6" idx="1"/>
          </p:cNvCxnSpPr>
          <p:nvPr/>
        </p:nvCxnSpPr>
        <p:spPr>
          <a:xfrm>
            <a:off x="1983950" y="2830474"/>
            <a:ext cx="423705" cy="109574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6"/>
            <a:endCxn id="7" idx="2"/>
          </p:cNvCxnSpPr>
          <p:nvPr/>
        </p:nvCxnSpPr>
        <p:spPr>
          <a:xfrm flipV="1">
            <a:off x="2862940" y="4100945"/>
            <a:ext cx="1447800" cy="1385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7"/>
            <a:endCxn id="8" idx="4"/>
          </p:cNvCxnSpPr>
          <p:nvPr/>
        </p:nvCxnSpPr>
        <p:spPr>
          <a:xfrm flipV="1">
            <a:off x="4766025" y="2757054"/>
            <a:ext cx="570338" cy="11553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7"/>
            <a:endCxn id="8" idx="2"/>
          </p:cNvCxnSpPr>
          <p:nvPr/>
        </p:nvCxnSpPr>
        <p:spPr>
          <a:xfrm flipV="1">
            <a:off x="2784825" y="2490354"/>
            <a:ext cx="2284838" cy="143586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13325" y="1748135"/>
            <a:ext cx="649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56125" y="3119735"/>
            <a:ext cx="649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75325" y="2438400"/>
            <a:ext cx="649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24940" y="3195935"/>
            <a:ext cx="649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80125" y="4034135"/>
            <a:ext cx="649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46925" y="1671935"/>
            <a:ext cx="649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37325" y="2362200"/>
            <a:ext cx="649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32726" y="3043535"/>
            <a:ext cx="346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89912" y="1371600"/>
            <a:ext cx="483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Single source shortest path algorithm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235537" y="4568209"/>
            <a:ext cx="82296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052934" y="4568212"/>
            <a:ext cx="527859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580646" y="4568212"/>
            <a:ext cx="137160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{2, 3}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944286" y="4568212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40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9486231" y="4568211"/>
            <a:ext cx="548640" cy="4930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30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0032140" y="4568212"/>
            <a:ext cx="64008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0669591" y="4568212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235537" y="5053115"/>
            <a:ext cx="82296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052934" y="5053115"/>
            <a:ext cx="527859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580646" y="5053115"/>
            <a:ext cx="137160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{2}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944286" y="5053114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35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86231" y="5053114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032140" y="5053114"/>
            <a:ext cx="64008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20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669591" y="5053115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6249607" y="5066987"/>
            <a:ext cx="4968240" cy="478196"/>
          </a:xfrm>
          <a:prstGeom prst="round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940302" y="2632613"/>
            <a:ext cx="2277928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Source node = 1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237512" y="3105393"/>
            <a:ext cx="82296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Step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052934" y="3105393"/>
            <a:ext cx="527859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v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580646" y="3105393"/>
            <a:ext cx="137160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C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944286" y="3105393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84" name="Rectangle 83"/>
          <p:cNvSpPr/>
          <p:nvPr/>
        </p:nvSpPr>
        <p:spPr>
          <a:xfrm>
            <a:off x="9486231" y="3105393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85" name="Rectangle 84"/>
          <p:cNvSpPr/>
          <p:nvPr/>
        </p:nvSpPr>
        <p:spPr>
          <a:xfrm>
            <a:off x="10032140" y="3105393"/>
            <a:ext cx="64008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0669590" y="3105393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87" name="Rectangle 86"/>
          <p:cNvSpPr/>
          <p:nvPr/>
        </p:nvSpPr>
        <p:spPr>
          <a:xfrm>
            <a:off x="6237512" y="3590107"/>
            <a:ext cx="82296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Init.</a:t>
            </a: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052934" y="3590107"/>
            <a:ext cx="527859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-</a:t>
            </a:r>
          </a:p>
        </p:txBody>
      </p:sp>
      <p:sp>
        <p:nvSpPr>
          <p:cNvPr id="89" name="Rectangle 88"/>
          <p:cNvSpPr/>
          <p:nvPr/>
        </p:nvSpPr>
        <p:spPr>
          <a:xfrm>
            <a:off x="7580646" y="3590107"/>
            <a:ext cx="137160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{2, 3, 4, 5}</a:t>
            </a:r>
          </a:p>
        </p:txBody>
      </p:sp>
      <p:sp>
        <p:nvSpPr>
          <p:cNvPr id="90" name="Rectangle 89"/>
          <p:cNvSpPr/>
          <p:nvPr/>
        </p:nvSpPr>
        <p:spPr>
          <a:xfrm>
            <a:off x="8944286" y="3590107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50</a:t>
            </a:r>
          </a:p>
        </p:txBody>
      </p:sp>
      <p:sp>
        <p:nvSpPr>
          <p:cNvPr id="91" name="Rectangle 90"/>
          <p:cNvSpPr/>
          <p:nvPr/>
        </p:nvSpPr>
        <p:spPr>
          <a:xfrm>
            <a:off x="9486231" y="3590107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30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0032140" y="3590107"/>
            <a:ext cx="64008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100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0669590" y="3590107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237512" y="4074604"/>
            <a:ext cx="82296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sp>
        <p:nvSpPr>
          <p:cNvPr id="95" name="Rectangle 94"/>
          <p:cNvSpPr/>
          <p:nvPr/>
        </p:nvSpPr>
        <p:spPr>
          <a:xfrm>
            <a:off x="7052934" y="4074604"/>
            <a:ext cx="527859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7580646" y="4074604"/>
            <a:ext cx="137160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{2, 3, 4}</a:t>
            </a:r>
          </a:p>
        </p:txBody>
      </p:sp>
      <p:sp>
        <p:nvSpPr>
          <p:cNvPr id="97" name="Rectangle 96"/>
          <p:cNvSpPr/>
          <p:nvPr/>
        </p:nvSpPr>
        <p:spPr>
          <a:xfrm>
            <a:off x="8944286" y="4074604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50</a:t>
            </a:r>
          </a:p>
        </p:txBody>
      </p:sp>
      <p:sp>
        <p:nvSpPr>
          <p:cNvPr id="98" name="Rectangle 97"/>
          <p:cNvSpPr/>
          <p:nvPr/>
        </p:nvSpPr>
        <p:spPr>
          <a:xfrm>
            <a:off x="9486231" y="4074604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30</a:t>
            </a:r>
          </a:p>
        </p:txBody>
      </p:sp>
      <p:sp>
        <p:nvSpPr>
          <p:cNvPr id="99" name="Rectangle 98"/>
          <p:cNvSpPr/>
          <p:nvPr/>
        </p:nvSpPr>
        <p:spPr>
          <a:xfrm>
            <a:off x="10032140" y="4074604"/>
            <a:ext cx="64008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20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0669591" y="4074604"/>
            <a:ext cx="548640" cy="493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</a:t>
            </a:r>
          </a:p>
        </p:txBody>
      </p:sp>
      <p:sp>
        <p:nvSpPr>
          <p:cNvPr id="101" name="Rounded Rectangle 100"/>
          <p:cNvSpPr/>
          <p:nvPr/>
        </p:nvSpPr>
        <p:spPr>
          <a:xfrm>
            <a:off x="10763455" y="3666973"/>
            <a:ext cx="360910" cy="339337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10123580" y="4138258"/>
            <a:ext cx="457200" cy="365760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9038151" y="4645078"/>
            <a:ext cx="360910" cy="339337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9038151" y="5129980"/>
            <a:ext cx="360910" cy="339337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8" name="Pentagon 77"/>
          <p:cNvSpPr/>
          <p:nvPr/>
        </p:nvSpPr>
        <p:spPr>
          <a:xfrm>
            <a:off x="3852615" y="5643154"/>
            <a:ext cx="914400" cy="822960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Yes</a:t>
            </a:r>
          </a:p>
        </p:txBody>
      </p:sp>
      <p:sp>
        <p:nvSpPr>
          <p:cNvPr id="105" name="Rounded Rectangle 104"/>
          <p:cNvSpPr/>
          <p:nvPr/>
        </p:nvSpPr>
        <p:spPr>
          <a:xfrm>
            <a:off x="3868047" y="5858693"/>
            <a:ext cx="694944" cy="39467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No 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810204" y="5643154"/>
            <a:ext cx="2194560" cy="8229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Arial"/>
              </a:rPr>
              <a:t>Compare cost of 1–3–2 and 1–2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79269" y="5643154"/>
            <a:ext cx="3108960" cy="8229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Is there path from 1 - 3 - 2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95407" y="5874829"/>
            <a:ext cx="305670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Is there path from 1 - 3 - 4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01935" y="5891348"/>
            <a:ext cx="3065929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Is there path from 1 - 3 - 5</a:t>
            </a:r>
          </a:p>
        </p:txBody>
      </p:sp>
      <p:sp>
        <p:nvSpPr>
          <p:cNvPr id="111" name="Oval 110"/>
          <p:cNvSpPr/>
          <p:nvPr/>
        </p:nvSpPr>
        <p:spPr>
          <a:xfrm>
            <a:off x="9509767" y="4585064"/>
            <a:ext cx="457200" cy="457200"/>
          </a:xfrm>
          <a:prstGeom prst="ellipse">
            <a:avLst/>
          </a:prstGeom>
          <a:noFill/>
          <a:ln w="38100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4972599" y="3026234"/>
            <a:ext cx="457200" cy="457200"/>
          </a:xfrm>
          <a:prstGeom prst="ellipse">
            <a:avLst/>
          </a:prstGeom>
          <a:noFill/>
          <a:ln w="38100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9387" y="5545183"/>
            <a:ext cx="4326638" cy="1021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07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dur="1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dur="1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dur="1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1" presetClass="exit" presetSubtype="1" dur="1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1" presetClass="exit" presetSubtype="1" dur="1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dur="1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1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104" grpId="0" animBg="1"/>
      <p:bldP spid="78" grpId="0" animBg="1"/>
      <p:bldP spid="105" grpId="0" animBg="1"/>
      <p:bldP spid="106" grpId="0" animBg="1"/>
      <p:bldP spid="106" grpId="1" animBg="1"/>
      <p:bldP spid="107" grpId="0" animBg="1"/>
      <p:bldP spid="108" grpId="0" animBg="1"/>
      <p:bldP spid="109" grpId="0" animBg="1"/>
      <p:bldP spid="111" grpId="0" animBg="1"/>
      <p:bldP spid="111" grpId="1" animBg="1"/>
      <p:bldP spid="112" grpId="0" animBg="1"/>
      <p:bldP spid="112" grpId="1" animBg="1"/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Exercises – Home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</p:spPr>
        <p:txBody>
          <a:bodyPr/>
          <a:lstStyle/>
          <a:p>
            <a:r>
              <a:rPr lang="en-US"/>
              <a:t>Write Dijkstra’s Algorithm for shortest path. Use the algorithm to find the shortest path from the following graph. </a:t>
            </a:r>
          </a:p>
          <a:p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5638802" y="1946398"/>
            <a:ext cx="908" cy="3768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90701" y="1981199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1.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701" y="1981199"/>
                <a:ext cx="457200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 flipH="1">
                <a:off x="6191401" y="1981199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2.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91401" y="1981199"/>
                <a:ext cx="457200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1790701" y="3543301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915097" y="2588569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2915097" y="43434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C</a:t>
            </a:r>
          </a:p>
        </p:txBody>
      </p:sp>
      <p:sp>
        <p:nvSpPr>
          <p:cNvPr id="10" name="Oval 9"/>
          <p:cNvSpPr/>
          <p:nvPr/>
        </p:nvSpPr>
        <p:spPr>
          <a:xfrm>
            <a:off x="4589401" y="2588569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</a:t>
            </a:r>
          </a:p>
        </p:txBody>
      </p:sp>
      <p:sp>
        <p:nvSpPr>
          <p:cNvPr id="11" name="Oval 10"/>
          <p:cNvSpPr/>
          <p:nvPr/>
        </p:nvSpPr>
        <p:spPr>
          <a:xfrm>
            <a:off x="4589401" y="43434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</a:t>
            </a:r>
          </a:p>
        </p:txBody>
      </p:sp>
      <p:cxnSp>
        <p:nvCxnSpPr>
          <p:cNvPr id="12" name="Straight Arrow Connector 11"/>
          <p:cNvCxnSpPr>
            <a:stCxn id="7" idx="0"/>
            <a:endCxn id="8" idx="2"/>
          </p:cNvCxnSpPr>
          <p:nvPr/>
        </p:nvCxnSpPr>
        <p:spPr>
          <a:xfrm flipV="1">
            <a:off x="2057401" y="2855269"/>
            <a:ext cx="857696" cy="6880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9" idx="2"/>
          </p:cNvCxnSpPr>
          <p:nvPr/>
        </p:nvCxnSpPr>
        <p:spPr>
          <a:xfrm>
            <a:off x="2057401" y="4076701"/>
            <a:ext cx="857696" cy="53339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6"/>
            <a:endCxn id="10" idx="2"/>
          </p:cNvCxnSpPr>
          <p:nvPr/>
        </p:nvCxnSpPr>
        <p:spPr>
          <a:xfrm>
            <a:off x="3448497" y="2855269"/>
            <a:ext cx="114090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6"/>
            <a:endCxn id="11" idx="2"/>
          </p:cNvCxnSpPr>
          <p:nvPr/>
        </p:nvCxnSpPr>
        <p:spPr>
          <a:xfrm>
            <a:off x="3448497" y="4610100"/>
            <a:ext cx="114090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7"/>
            <a:endCxn id="10" idx="3"/>
          </p:cNvCxnSpPr>
          <p:nvPr/>
        </p:nvCxnSpPr>
        <p:spPr>
          <a:xfrm flipV="1">
            <a:off x="3370382" y="3043854"/>
            <a:ext cx="1297134" cy="137766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1"/>
            <a:endCxn id="8" idx="3"/>
          </p:cNvCxnSpPr>
          <p:nvPr/>
        </p:nvCxnSpPr>
        <p:spPr>
          <a:xfrm flipH="1" flipV="1">
            <a:off x="2993212" y="3043854"/>
            <a:ext cx="0" cy="137766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4"/>
            <a:endCxn id="9" idx="0"/>
          </p:cNvCxnSpPr>
          <p:nvPr/>
        </p:nvCxnSpPr>
        <p:spPr>
          <a:xfrm flipH="1">
            <a:off x="3181797" y="3121969"/>
            <a:ext cx="0" cy="122143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0"/>
            <a:endCxn id="10" idx="4"/>
          </p:cNvCxnSpPr>
          <p:nvPr/>
        </p:nvCxnSpPr>
        <p:spPr>
          <a:xfrm flipH="1" flipV="1">
            <a:off x="4856101" y="3121969"/>
            <a:ext cx="0" cy="122143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5"/>
            <a:endCxn id="11" idx="7"/>
          </p:cNvCxnSpPr>
          <p:nvPr/>
        </p:nvCxnSpPr>
        <p:spPr>
          <a:xfrm flipH="1">
            <a:off x="5044686" y="3043854"/>
            <a:ext cx="0" cy="137766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57402" y="2971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43545" y="42744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12620" y="350502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12379" y="3505025"/>
            <a:ext cx="29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37552" y="250563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95099" y="35168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8790" y="427103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72002" y="354801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7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29202" y="351884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9</a:t>
            </a: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6781802" y="2438400"/>
            <a:ext cx="457200" cy="4572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  <a:rou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rPr>
              <a:t>A</a:t>
            </a:r>
            <a:endParaRPr kumimoji="0" lang="en-US" altLang="en-US" sz="1800" b="1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8839202" y="4724400"/>
            <a:ext cx="457200" cy="457200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rPr>
              <a:t>G</a:t>
            </a:r>
            <a:endParaRPr kumimoji="0" lang="en-US" altLang="en-US" sz="1800" b="1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6781802" y="4724400"/>
            <a:ext cx="457200" cy="457200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rPr>
              <a:t>F</a:t>
            </a:r>
            <a:endParaRPr kumimoji="0" lang="en-US" altLang="en-US" sz="1800" b="1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cxnSp>
        <p:nvCxnSpPr>
          <p:cNvPr id="33" name="AutoShape 6"/>
          <p:cNvCxnSpPr>
            <a:cxnSpLocks noChangeShapeType="1"/>
            <a:stCxn id="31" idx="2"/>
            <a:endCxn id="32" idx="6"/>
          </p:cNvCxnSpPr>
          <p:nvPr/>
        </p:nvCxnSpPr>
        <p:spPr bwMode="auto">
          <a:xfrm flipH="1">
            <a:off x="7239002" y="4953000"/>
            <a:ext cx="1600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7"/>
          <p:cNvCxnSpPr>
            <a:cxnSpLocks noChangeShapeType="1"/>
            <a:stCxn id="46" idx="2"/>
            <a:endCxn id="43" idx="6"/>
          </p:cNvCxnSpPr>
          <p:nvPr/>
        </p:nvCxnSpPr>
        <p:spPr bwMode="auto">
          <a:xfrm flipH="1">
            <a:off x="6248402" y="3810000"/>
            <a:ext cx="1600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8"/>
          <p:cNvCxnSpPr>
            <a:cxnSpLocks noChangeShapeType="1"/>
            <a:stCxn id="30" idx="6"/>
            <a:endCxn id="36" idx="2"/>
          </p:cNvCxnSpPr>
          <p:nvPr/>
        </p:nvCxnSpPr>
        <p:spPr bwMode="auto">
          <a:xfrm>
            <a:off x="7239002" y="2667000"/>
            <a:ext cx="1600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8839202" y="2438400"/>
            <a:ext cx="457200" cy="457200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rPr>
              <a:t>B</a:t>
            </a:r>
            <a:endParaRPr kumimoji="0" lang="en-US" altLang="en-US" sz="1800" b="1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9753602" y="3581400"/>
            <a:ext cx="457200" cy="457200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rPr>
              <a:t>E</a:t>
            </a:r>
            <a:endParaRPr kumimoji="0" lang="en-US" altLang="en-US" sz="1800" b="1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cxnSp>
        <p:nvCxnSpPr>
          <p:cNvPr id="38" name="AutoShape 11"/>
          <p:cNvCxnSpPr>
            <a:cxnSpLocks noChangeShapeType="1"/>
            <a:stCxn id="37" idx="2"/>
            <a:endCxn id="46" idx="6"/>
          </p:cNvCxnSpPr>
          <p:nvPr/>
        </p:nvCxnSpPr>
        <p:spPr bwMode="auto">
          <a:xfrm flipH="1">
            <a:off x="8305802" y="3810000"/>
            <a:ext cx="14478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12"/>
          <p:cNvCxnSpPr>
            <a:cxnSpLocks noChangeShapeType="1"/>
            <a:stCxn id="37" idx="1"/>
            <a:endCxn id="36" idx="5"/>
          </p:cNvCxnSpPr>
          <p:nvPr/>
        </p:nvCxnSpPr>
        <p:spPr bwMode="auto">
          <a:xfrm flipH="1" flipV="1">
            <a:off x="9229727" y="2828925"/>
            <a:ext cx="590550" cy="819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13"/>
          <p:cNvCxnSpPr>
            <a:cxnSpLocks noChangeShapeType="1"/>
            <a:stCxn id="31" idx="7"/>
            <a:endCxn id="37" idx="3"/>
          </p:cNvCxnSpPr>
          <p:nvPr/>
        </p:nvCxnSpPr>
        <p:spPr bwMode="auto">
          <a:xfrm flipV="1">
            <a:off x="9229727" y="3971925"/>
            <a:ext cx="590550" cy="819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14"/>
          <p:cNvCxnSpPr>
            <a:cxnSpLocks noChangeShapeType="1"/>
            <a:stCxn id="30" idx="5"/>
            <a:endCxn id="46" idx="1"/>
          </p:cNvCxnSpPr>
          <p:nvPr/>
        </p:nvCxnSpPr>
        <p:spPr bwMode="auto">
          <a:xfrm>
            <a:off x="7172327" y="2828925"/>
            <a:ext cx="742950" cy="819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15"/>
          <p:cNvCxnSpPr>
            <a:cxnSpLocks noChangeShapeType="1"/>
            <a:stCxn id="36" idx="3"/>
            <a:endCxn id="46" idx="7"/>
          </p:cNvCxnSpPr>
          <p:nvPr/>
        </p:nvCxnSpPr>
        <p:spPr bwMode="auto">
          <a:xfrm flipH="1">
            <a:off x="8239127" y="2828925"/>
            <a:ext cx="666750" cy="819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Oval 42"/>
          <p:cNvSpPr>
            <a:spLocks noChangeArrowheads="1"/>
          </p:cNvSpPr>
          <p:nvPr/>
        </p:nvSpPr>
        <p:spPr bwMode="auto">
          <a:xfrm>
            <a:off x="5791202" y="3581400"/>
            <a:ext cx="457200" cy="457200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rPr>
              <a:t>C</a:t>
            </a:r>
            <a:endParaRPr kumimoji="0" lang="en-US" altLang="en-US" sz="1800" b="1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cxnSp>
        <p:nvCxnSpPr>
          <p:cNvPr id="44" name="AutoShape 17"/>
          <p:cNvCxnSpPr>
            <a:cxnSpLocks noChangeShapeType="1"/>
            <a:stCxn id="43" idx="7"/>
            <a:endCxn id="30" idx="3"/>
          </p:cNvCxnSpPr>
          <p:nvPr/>
        </p:nvCxnSpPr>
        <p:spPr bwMode="auto">
          <a:xfrm flipV="1">
            <a:off x="6181727" y="2828925"/>
            <a:ext cx="666750" cy="819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18"/>
          <p:cNvCxnSpPr>
            <a:cxnSpLocks noChangeShapeType="1"/>
            <a:stCxn id="32" idx="1"/>
            <a:endCxn id="43" idx="5"/>
          </p:cNvCxnSpPr>
          <p:nvPr/>
        </p:nvCxnSpPr>
        <p:spPr bwMode="auto">
          <a:xfrm flipH="1" flipV="1">
            <a:off x="6181727" y="3971925"/>
            <a:ext cx="666750" cy="819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7848602" y="3581400"/>
            <a:ext cx="457200" cy="457200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rPr>
              <a:t>D</a:t>
            </a:r>
            <a:endParaRPr kumimoji="0" lang="en-US" altLang="en-US" sz="1800" b="1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cxnSp>
        <p:nvCxnSpPr>
          <p:cNvPr id="47" name="AutoShape 20"/>
          <p:cNvCxnSpPr>
            <a:cxnSpLocks noChangeShapeType="1"/>
            <a:stCxn id="31" idx="1"/>
            <a:endCxn id="46" idx="5"/>
          </p:cNvCxnSpPr>
          <p:nvPr/>
        </p:nvCxnSpPr>
        <p:spPr bwMode="auto">
          <a:xfrm flipH="1" flipV="1">
            <a:off x="8239127" y="3971925"/>
            <a:ext cx="666750" cy="819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21"/>
          <p:cNvCxnSpPr>
            <a:cxnSpLocks noChangeShapeType="1"/>
            <a:stCxn id="32" idx="7"/>
            <a:endCxn id="46" idx="3"/>
          </p:cNvCxnSpPr>
          <p:nvPr/>
        </p:nvCxnSpPr>
        <p:spPr bwMode="auto">
          <a:xfrm flipV="1">
            <a:off x="7172327" y="3971925"/>
            <a:ext cx="742950" cy="819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Text Box 22"/>
          <p:cNvSpPr txBox="1">
            <a:spLocks noChangeArrowheads="1"/>
          </p:cNvSpPr>
          <p:nvPr/>
        </p:nvSpPr>
        <p:spPr bwMode="auto">
          <a:xfrm>
            <a:off x="6186490" y="3030816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34" charset="-128"/>
              </a:rPr>
              <a:t>4</a:t>
            </a:r>
          </a:p>
        </p:txBody>
      </p:sp>
      <p:sp>
        <p:nvSpPr>
          <p:cNvPr id="50" name="Text Box 23"/>
          <p:cNvSpPr txBox="1">
            <a:spLocks noChangeArrowheads="1"/>
          </p:cNvSpPr>
          <p:nvPr/>
        </p:nvSpPr>
        <p:spPr bwMode="auto">
          <a:xfrm>
            <a:off x="7496177" y="301652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34" charset="-128"/>
              </a:rPr>
              <a:t>1</a:t>
            </a:r>
          </a:p>
        </p:txBody>
      </p:sp>
      <p:sp>
        <p:nvSpPr>
          <p:cNvPr id="51" name="Text Box 24"/>
          <p:cNvSpPr txBox="1">
            <a:spLocks noChangeArrowheads="1"/>
          </p:cNvSpPr>
          <p:nvPr/>
        </p:nvSpPr>
        <p:spPr bwMode="auto">
          <a:xfrm>
            <a:off x="7924802" y="2362200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34" charset="-128"/>
              </a:rPr>
              <a:t>2</a:t>
            </a:r>
          </a:p>
        </p:txBody>
      </p:sp>
      <p:sp>
        <p:nvSpPr>
          <p:cNvPr id="52" name="Text Box 25"/>
          <p:cNvSpPr txBox="1">
            <a:spLocks noChangeArrowheads="1"/>
          </p:cNvSpPr>
          <p:nvPr/>
        </p:nvSpPr>
        <p:spPr bwMode="auto">
          <a:xfrm>
            <a:off x="9487298" y="3016528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34" charset="-128"/>
              </a:rPr>
              <a:t>10</a:t>
            </a:r>
          </a:p>
        </p:txBody>
      </p:sp>
      <p:sp>
        <p:nvSpPr>
          <p:cNvPr id="53" name="Text Box 26"/>
          <p:cNvSpPr txBox="1">
            <a:spLocks noChangeArrowheads="1"/>
          </p:cNvSpPr>
          <p:nvPr/>
        </p:nvSpPr>
        <p:spPr bwMode="auto">
          <a:xfrm>
            <a:off x="8351840" y="301652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34" charset="-128"/>
              </a:rPr>
              <a:t>3</a:t>
            </a:r>
          </a:p>
        </p:txBody>
      </p:sp>
      <p:sp>
        <p:nvSpPr>
          <p:cNvPr id="54" name="Text Box 27"/>
          <p:cNvSpPr txBox="1">
            <a:spLocks noChangeArrowheads="1"/>
          </p:cNvSpPr>
          <p:nvPr/>
        </p:nvSpPr>
        <p:spPr bwMode="auto">
          <a:xfrm>
            <a:off x="9601202" y="4173816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34" charset="-128"/>
              </a:rPr>
              <a:t>6</a:t>
            </a:r>
          </a:p>
        </p:txBody>
      </p:sp>
      <p:sp>
        <p:nvSpPr>
          <p:cNvPr id="55" name="Text Box 28"/>
          <p:cNvSpPr txBox="1">
            <a:spLocks noChangeArrowheads="1"/>
          </p:cNvSpPr>
          <p:nvPr/>
        </p:nvSpPr>
        <p:spPr bwMode="auto">
          <a:xfrm>
            <a:off x="8610602" y="4173816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34" charset="-128"/>
              </a:rPr>
              <a:t>4</a:t>
            </a:r>
          </a:p>
        </p:txBody>
      </p:sp>
      <p:sp>
        <p:nvSpPr>
          <p:cNvPr id="56" name="Text Box 29"/>
          <p:cNvSpPr txBox="1">
            <a:spLocks noChangeArrowheads="1"/>
          </p:cNvSpPr>
          <p:nvPr/>
        </p:nvSpPr>
        <p:spPr bwMode="auto">
          <a:xfrm>
            <a:off x="8915402" y="3505200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34" charset="-128"/>
              </a:rPr>
              <a:t>2</a:t>
            </a:r>
          </a:p>
        </p:txBody>
      </p:sp>
      <p:sp>
        <p:nvSpPr>
          <p:cNvPr id="57" name="Text Box 30"/>
          <p:cNvSpPr txBox="1">
            <a:spLocks noChangeArrowheads="1"/>
          </p:cNvSpPr>
          <p:nvPr/>
        </p:nvSpPr>
        <p:spPr bwMode="auto">
          <a:xfrm>
            <a:off x="6858002" y="3505200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34" charset="-128"/>
              </a:rPr>
              <a:t>2</a:t>
            </a:r>
          </a:p>
        </p:txBody>
      </p:sp>
      <p:sp>
        <p:nvSpPr>
          <p:cNvPr id="58" name="Text Box 31"/>
          <p:cNvSpPr txBox="1">
            <a:spLocks noChangeArrowheads="1"/>
          </p:cNvSpPr>
          <p:nvPr/>
        </p:nvSpPr>
        <p:spPr bwMode="auto">
          <a:xfrm>
            <a:off x="7239002" y="4173816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34" charset="-128"/>
              </a:rPr>
              <a:t>8</a:t>
            </a:r>
          </a:p>
        </p:txBody>
      </p:sp>
      <p:sp>
        <p:nvSpPr>
          <p:cNvPr id="59" name="Text Box 32"/>
          <p:cNvSpPr txBox="1">
            <a:spLocks noChangeArrowheads="1"/>
          </p:cNvSpPr>
          <p:nvPr/>
        </p:nvSpPr>
        <p:spPr bwMode="auto">
          <a:xfrm>
            <a:off x="6248402" y="420266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34" charset="-128"/>
              </a:rPr>
              <a:t>5</a:t>
            </a:r>
          </a:p>
        </p:txBody>
      </p:sp>
      <p:sp>
        <p:nvSpPr>
          <p:cNvPr id="60" name="Text Box 33"/>
          <p:cNvSpPr txBox="1">
            <a:spLocks noChangeArrowheads="1"/>
          </p:cNvSpPr>
          <p:nvPr/>
        </p:nvSpPr>
        <p:spPr bwMode="auto">
          <a:xfrm>
            <a:off x="8001002" y="4648200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34" charset="-128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83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 animBg="1"/>
      <p:bldP spid="31" grpId="0" animBg="1"/>
      <p:bldP spid="32" grpId="0" animBg="1"/>
      <p:bldP spid="36" grpId="0" animBg="1"/>
      <p:bldP spid="37" grpId="0" animBg="1"/>
      <p:bldP spid="43" grpId="0" animBg="1"/>
      <p:bldP spid="46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 err="1"/>
              <a:t>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solidFill>
                <a:srgbClr val="424242"/>
              </a:solidFill>
            </p:spPr>
            <p:txBody>
              <a:bodyPr>
                <a:normAutofit fontScale="77500" lnSpcReduction="20000"/>
              </a:bodyPr>
              <a:lstStyle/>
              <a:p>
                <a:pPr marL="0" indent="0" algn="l">
                  <a:spcAft>
                    <a:spcPts val="300"/>
                  </a:spcAft>
                  <a:buNone/>
                </a:pPr>
                <a:r>
                  <a:rPr lang="en-US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Function Dijkstra(L[1 .. n, 1 .. n]): array [2..n] </a:t>
                </a:r>
              </a:p>
              <a:p>
                <a:pPr marL="0" indent="0" algn="l">
                  <a:spcAft>
                    <a:spcPts val="300"/>
                  </a:spcAft>
                  <a:buNone/>
                </a:pPr>
                <a:r>
                  <a:rPr lang="en-US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array D[2.. n] 		</a:t>
                </a:r>
              </a:p>
              <a:p>
                <a:pPr marL="0" indent="0" algn="l">
                  <a:spcAft>
                    <a:spcPts val="300"/>
                  </a:spcAft>
                  <a:buNone/>
                </a:pPr>
                <a:r>
                  <a:rPr lang="en-US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C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9C5D7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 {2,3,…, n} </a:t>
                </a:r>
              </a:p>
              <a:p>
                <a:pPr marL="0" indent="0" algn="l">
                  <a:spcAft>
                    <a:spcPts val="300"/>
                  </a:spcAft>
                  <a:buNone/>
                </a:pPr>
                <a:r>
                  <a:rPr lang="en-US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{S = N \ C exists only implicitly}</a:t>
                </a:r>
              </a:p>
              <a:p>
                <a:pPr marL="0" indent="0" algn="l">
                  <a:spcAft>
                    <a:spcPts val="300"/>
                  </a:spcAft>
                  <a:buNone/>
                </a:pPr>
                <a:r>
                  <a:rPr lang="en-US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for i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9C5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 2 to n do </a:t>
                </a:r>
              </a:p>
              <a:p>
                <a:pPr marL="400050" lvl="1" indent="0" algn="l">
                  <a:spcAft>
                    <a:spcPts val="300"/>
                  </a:spcAft>
                  <a:buNone/>
                </a:pPr>
                <a:r>
                  <a:rPr lang="en-US" sz="2400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D[i]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9C5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sz="2400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 L[1, i] </a:t>
                </a:r>
              </a:p>
              <a:p>
                <a:pPr marL="0" indent="0" algn="l">
                  <a:spcAft>
                    <a:spcPts val="300"/>
                  </a:spcAft>
                  <a:buNone/>
                </a:pPr>
                <a:r>
                  <a:rPr lang="en-US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repeat n - 2 times</a:t>
                </a:r>
              </a:p>
              <a:p>
                <a:pPr marL="400050" lvl="1" indent="0" algn="l">
                  <a:spcAft>
                    <a:spcPts val="300"/>
                  </a:spcAft>
                  <a:buNone/>
                </a:pPr>
                <a:r>
                  <a:rPr lang="en-US" sz="2400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v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9C5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sz="2400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 some element of C minimizing D[v] </a:t>
                </a:r>
              </a:p>
              <a:p>
                <a:pPr marL="400050" lvl="1" indent="0" algn="l">
                  <a:spcAft>
                    <a:spcPts val="300"/>
                  </a:spcAft>
                  <a:buNone/>
                </a:pPr>
                <a:r>
                  <a:rPr lang="en-US" sz="2400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C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9C5D7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sz="2400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 C \ {v} {and implicitly S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9C5D7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sz="2400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 S U {v}} </a:t>
                </a:r>
              </a:p>
              <a:p>
                <a:pPr marL="400050" lvl="1" indent="0" algn="l">
                  <a:spcAft>
                    <a:spcPts val="300"/>
                  </a:spcAft>
                  <a:buNone/>
                </a:pPr>
                <a:r>
                  <a:rPr lang="en-US" sz="2400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for each w </a:t>
                </a:r>
                <a14:m>
                  <m:oMath xmlns:m="http://schemas.openxmlformats.org/officeDocument/2006/math">
                    <m:r>
                      <a:rPr lang="el-GR" sz="2400" b="1" i="1">
                        <a:solidFill>
                          <a:srgbClr val="F9C5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itchFamily="49" charset="0"/>
                      </a:rPr>
                      <m:t>∈</m:t>
                    </m:r>
                  </m:oMath>
                </a14:m>
                <a:r>
                  <a:rPr lang="el-GR" sz="2400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sz="2400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C do</a:t>
                </a:r>
              </a:p>
              <a:p>
                <a:pPr marL="857250" lvl="2" indent="0" algn="l">
                  <a:spcAft>
                    <a:spcPts val="300"/>
                  </a:spcAft>
                  <a:buNone/>
                </a:pPr>
                <a:r>
                  <a:rPr lang="en-US" sz="2400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D[w]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9C5D7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sz="2400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 min(D[w], D[v] + L[v, w]) </a:t>
                </a:r>
              </a:p>
              <a:p>
                <a:pPr marL="0" indent="0" algn="l">
                  <a:spcAft>
                    <a:spcPts val="300"/>
                  </a:spcAft>
                  <a:buNone/>
                </a:pPr>
                <a:r>
                  <a:rPr lang="en-US" b="1">
                    <a:solidFill>
                      <a:srgbClr val="F9C5D7"/>
                    </a:solidFill>
                    <a:latin typeface="Consolas" pitchFamily="49" charset="0"/>
                    <a:cs typeface="Consolas" pitchFamily="49" charset="0"/>
                  </a:rPr>
                  <a:t>return D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l="-1840" t="-4144" b="-23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24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709738"/>
            <a:ext cx="10515600" cy="2852737"/>
          </a:xfrm>
        </p:spPr>
        <p:txBody>
          <a:bodyPr/>
          <a:lstStyle/>
          <a:p>
            <a:r>
              <a:rPr lang="en-US"/>
              <a:t>Knapsack Problem</a:t>
            </a:r>
          </a:p>
        </p:txBody>
      </p:sp>
    </p:spTree>
    <p:extLst>
      <p:ext uri="{BB962C8B-B14F-4D97-AF65-F5344CB8AC3E}">
        <p14:creationId xmlns:p14="http://schemas.microsoft.com/office/powerpoint/2010/main" val="2233015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709738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89623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Directed &amp; Undirected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</p:spPr>
        <p:txBody>
          <a:bodyPr>
            <a:normAutofit/>
          </a:bodyPr>
          <a:lstStyle/>
          <a:p>
            <a:r>
              <a:rPr lang="en-US" sz="2400" b="1" dirty="0"/>
              <a:t>Directed Graph</a:t>
            </a:r>
            <a:r>
              <a:rPr lang="en-US" sz="2400" dirty="0"/>
              <a:t>:  A graph in which </a:t>
            </a:r>
            <a:r>
              <a:rPr lang="en-US" sz="2400" b="1" dirty="0"/>
              <a:t>every edge is directed</a:t>
            </a:r>
            <a:r>
              <a:rPr lang="en-US" sz="2400" dirty="0"/>
              <a:t> from one node to another is called a directed graph or digraph.</a:t>
            </a:r>
          </a:p>
          <a:p>
            <a:r>
              <a:rPr lang="en-US" sz="2400" b="1" dirty="0"/>
              <a:t>Undirected Graph</a:t>
            </a:r>
            <a:r>
              <a:rPr lang="en-US" sz="2400" dirty="0"/>
              <a:t>: A graph in which </a:t>
            </a:r>
            <a:r>
              <a:rPr lang="en-US" sz="2400" b="1" dirty="0"/>
              <a:t>every edge is undirected and no direction is associated with them </a:t>
            </a:r>
            <a:r>
              <a:rPr lang="en-US" sz="2400" dirty="0"/>
              <a:t>is called an undirected graph.</a:t>
            </a:r>
          </a:p>
          <a:p>
            <a:endParaRPr lang="en-US" sz="24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1693296" y="3154166"/>
            <a:ext cx="2707497" cy="2203575"/>
            <a:chOff x="1980679" y="3969060"/>
            <a:chExt cx="2707497" cy="2203575"/>
          </a:xfrm>
        </p:grpSpPr>
        <p:sp>
          <p:nvSpPr>
            <p:cNvPr id="5" name="Oval 4"/>
            <p:cNvSpPr/>
            <p:nvPr/>
          </p:nvSpPr>
          <p:spPr>
            <a:xfrm>
              <a:off x="1980679" y="4073602"/>
              <a:ext cx="457200" cy="4572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028954" y="4320700"/>
              <a:ext cx="457200" cy="4572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386012" y="5071500"/>
              <a:ext cx="457200" cy="4572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788371" y="4843409"/>
              <a:ext cx="457200" cy="4572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230976" y="3969060"/>
              <a:ext cx="457200" cy="4572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5" idx="6"/>
              <a:endCxn id="6" idx="1"/>
            </p:cNvCxnSpPr>
            <p:nvPr/>
          </p:nvCxnSpPr>
          <p:spPr>
            <a:xfrm>
              <a:off x="2437879" y="4302202"/>
              <a:ext cx="658030" cy="85453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5"/>
              <a:endCxn id="8" idx="2"/>
            </p:cNvCxnSpPr>
            <p:nvPr/>
          </p:nvCxnSpPr>
          <p:spPr>
            <a:xfrm>
              <a:off x="3419199" y="4710945"/>
              <a:ext cx="369172" cy="361064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7"/>
              <a:endCxn id="9" idx="4"/>
            </p:cNvCxnSpPr>
            <p:nvPr/>
          </p:nvCxnSpPr>
          <p:spPr>
            <a:xfrm flipV="1">
              <a:off x="4178616" y="4426260"/>
              <a:ext cx="280960" cy="484104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1"/>
              <a:endCxn id="5" idx="4"/>
            </p:cNvCxnSpPr>
            <p:nvPr/>
          </p:nvCxnSpPr>
          <p:spPr>
            <a:xfrm flipH="1" flipV="1">
              <a:off x="2209279" y="4530802"/>
              <a:ext cx="243688" cy="607653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7"/>
              <a:endCxn id="9" idx="1"/>
            </p:cNvCxnSpPr>
            <p:nvPr/>
          </p:nvCxnSpPr>
          <p:spPr>
            <a:xfrm flipV="1">
              <a:off x="3419199" y="4036015"/>
              <a:ext cx="878732" cy="351640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2"/>
            </p:cNvCxnSpPr>
            <p:nvPr/>
          </p:nvCxnSpPr>
          <p:spPr>
            <a:xfrm flipH="1">
              <a:off x="2814641" y="5072009"/>
              <a:ext cx="973730" cy="218080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117001" y="5642902"/>
              <a:ext cx="2357454" cy="529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Directed Graph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277222" y="3086830"/>
            <a:ext cx="3587304" cy="2270911"/>
            <a:chOff x="5833085" y="3753036"/>
            <a:chExt cx="3587304" cy="2270911"/>
          </a:xfrm>
        </p:grpSpPr>
        <p:sp>
          <p:nvSpPr>
            <p:cNvPr id="18" name="Oval 17"/>
            <p:cNvSpPr/>
            <p:nvPr/>
          </p:nvSpPr>
          <p:spPr>
            <a:xfrm>
              <a:off x="7076584" y="3953541"/>
              <a:ext cx="457200" cy="4572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843325" y="4462373"/>
              <a:ext cx="457200" cy="4572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850493" y="4868890"/>
              <a:ext cx="457200" cy="4572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482279" y="4956066"/>
              <a:ext cx="457200" cy="4572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236527" y="3753036"/>
              <a:ext cx="457200" cy="4572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833085" y="4555056"/>
              <a:ext cx="457200" cy="4572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>
              <a:stCxn id="23" idx="7"/>
              <a:endCxn id="18" idx="2"/>
            </p:cNvCxnSpPr>
            <p:nvPr/>
          </p:nvCxnSpPr>
          <p:spPr>
            <a:xfrm flipV="1">
              <a:off x="6223330" y="4182141"/>
              <a:ext cx="853254" cy="43987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5"/>
              <a:endCxn id="20" idx="2"/>
            </p:cNvCxnSpPr>
            <p:nvPr/>
          </p:nvCxnSpPr>
          <p:spPr>
            <a:xfrm>
              <a:off x="6223330" y="4945301"/>
              <a:ext cx="627163" cy="152189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9" idx="7"/>
              <a:endCxn id="22" idx="3"/>
            </p:cNvCxnSpPr>
            <p:nvPr/>
          </p:nvCxnSpPr>
          <p:spPr>
            <a:xfrm flipV="1">
              <a:off x="8233570" y="4143281"/>
              <a:ext cx="69912" cy="386047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8" idx="6"/>
              <a:endCxn id="22" idx="2"/>
            </p:cNvCxnSpPr>
            <p:nvPr/>
          </p:nvCxnSpPr>
          <p:spPr>
            <a:xfrm flipV="1">
              <a:off x="7533784" y="3981636"/>
              <a:ext cx="702743" cy="200505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4"/>
              <a:endCxn id="20" idx="0"/>
            </p:cNvCxnSpPr>
            <p:nvPr/>
          </p:nvCxnSpPr>
          <p:spPr>
            <a:xfrm flipH="1">
              <a:off x="7079093" y="4410741"/>
              <a:ext cx="226091" cy="458149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5"/>
              <a:endCxn id="19" idx="1"/>
            </p:cNvCxnSpPr>
            <p:nvPr/>
          </p:nvCxnSpPr>
          <p:spPr>
            <a:xfrm>
              <a:off x="7466829" y="4343786"/>
              <a:ext cx="443451" cy="185542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0" idx="6"/>
              <a:endCxn id="21" idx="2"/>
            </p:cNvCxnSpPr>
            <p:nvPr/>
          </p:nvCxnSpPr>
          <p:spPr>
            <a:xfrm>
              <a:off x="7307693" y="5097490"/>
              <a:ext cx="1174586" cy="8717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2" idx="4"/>
              <a:endCxn id="21" idx="1"/>
            </p:cNvCxnSpPr>
            <p:nvPr/>
          </p:nvCxnSpPr>
          <p:spPr>
            <a:xfrm>
              <a:off x="8465127" y="4210236"/>
              <a:ext cx="84107" cy="812785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515614" y="5538035"/>
              <a:ext cx="2904775" cy="485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Undirected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24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709738"/>
            <a:ext cx="10515600" cy="2852737"/>
          </a:xfrm>
        </p:spPr>
        <p:txBody>
          <a:bodyPr/>
          <a:lstStyle/>
          <a:p>
            <a:pPr algn="ctr"/>
            <a:r>
              <a:rPr lang="en-US"/>
              <a:t>Traversing Graphs</a:t>
            </a:r>
          </a:p>
        </p:txBody>
      </p:sp>
    </p:spTree>
    <p:extLst>
      <p:ext uri="{BB962C8B-B14F-4D97-AF65-F5344CB8AC3E}">
        <p14:creationId xmlns:p14="http://schemas.microsoft.com/office/powerpoint/2010/main" val="338631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Traversing Graph/Tree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8373" y="1065320"/>
            <a:ext cx="11520102" cy="5389455"/>
          </a:xfrm>
        </p:spPr>
        <p:txBody>
          <a:bodyPr>
            <a:noAutofit/>
          </a:bodyPr>
          <a:lstStyle/>
          <a:p>
            <a:pPr marL="143997" indent="0">
              <a:buSzPct val="100000"/>
              <a:buNone/>
            </a:pPr>
            <a:r>
              <a:rPr lang="en-US" sz="1800" b="1" dirty="0"/>
              <a:t>Preorder</a:t>
            </a:r>
          </a:p>
          <a:p>
            <a:pPr marL="808038" indent="-450850">
              <a:buSzPct val="100000"/>
              <a:buFont typeface="+mj-lt"/>
              <a:buAutoNum type="romanUcPeriod"/>
            </a:pPr>
            <a:r>
              <a:rPr lang="en-US" sz="1800" dirty="0"/>
              <a:t>Visit the </a:t>
            </a:r>
            <a:r>
              <a:rPr lang="en-US" sz="1800" b="1" dirty="0"/>
              <a:t>root</a:t>
            </a:r>
            <a:r>
              <a:rPr lang="en-US" sz="1800" dirty="0"/>
              <a:t>.</a:t>
            </a:r>
          </a:p>
          <a:p>
            <a:pPr marL="808038" indent="-450850">
              <a:buSzPct val="100000"/>
              <a:buFont typeface="+mj-lt"/>
              <a:buAutoNum type="romanUcPeriod"/>
            </a:pPr>
            <a:r>
              <a:rPr lang="en-US" sz="1800" dirty="0"/>
              <a:t>Traverse the </a:t>
            </a:r>
            <a:r>
              <a:rPr lang="en-US" sz="1800" b="1" dirty="0"/>
              <a:t>left sub tree </a:t>
            </a:r>
            <a:r>
              <a:rPr lang="en-US" sz="1800" dirty="0"/>
              <a:t>in preorder.</a:t>
            </a:r>
          </a:p>
          <a:p>
            <a:pPr marL="808038" indent="-450850">
              <a:buSzPct val="100000"/>
              <a:buFont typeface="+mj-lt"/>
              <a:buAutoNum type="romanUcPeriod"/>
            </a:pPr>
            <a:r>
              <a:rPr lang="en-US" sz="1800" dirty="0"/>
              <a:t>Traverse the </a:t>
            </a:r>
            <a:r>
              <a:rPr lang="en-US" sz="1800" b="1" dirty="0"/>
              <a:t>right sub tree </a:t>
            </a:r>
            <a:r>
              <a:rPr lang="en-US" sz="1800" dirty="0"/>
              <a:t>in preorder.</a:t>
            </a:r>
          </a:p>
          <a:p>
            <a:pPr>
              <a:buSzPct val="100000"/>
              <a:buFont typeface="+mj-lt"/>
              <a:buAutoNum type="romanUcPeriod"/>
            </a:pPr>
            <a:r>
              <a:rPr lang="en-US" sz="1800" b="1" dirty="0"/>
              <a:t>In order</a:t>
            </a:r>
          </a:p>
          <a:p>
            <a:pPr marL="808038" indent="-450850">
              <a:buSzPct val="100000"/>
              <a:buFont typeface="+mj-lt"/>
              <a:buAutoNum type="romanUcPeriod"/>
            </a:pPr>
            <a:r>
              <a:rPr lang="en-US" sz="1800" dirty="0"/>
              <a:t>Traverse the </a:t>
            </a:r>
            <a:r>
              <a:rPr lang="en-US" sz="1800" b="1" dirty="0"/>
              <a:t>left sub tree </a:t>
            </a:r>
            <a:r>
              <a:rPr lang="en-US" sz="1800" dirty="0"/>
              <a:t>in in order.</a:t>
            </a:r>
          </a:p>
          <a:p>
            <a:pPr marL="808038" indent="-450850">
              <a:buSzPct val="100000"/>
              <a:buFont typeface="+mj-lt"/>
              <a:buAutoNum type="romanUcPeriod"/>
            </a:pPr>
            <a:r>
              <a:rPr lang="en-US" sz="1800" dirty="0"/>
              <a:t>Visit the </a:t>
            </a:r>
            <a:r>
              <a:rPr lang="en-US" sz="1800" b="1" dirty="0"/>
              <a:t>root</a:t>
            </a:r>
            <a:r>
              <a:rPr lang="en-US" sz="1800" dirty="0"/>
              <a:t>.</a:t>
            </a:r>
          </a:p>
          <a:p>
            <a:pPr marL="808038" indent="-450850">
              <a:buSzPct val="100000"/>
              <a:buFont typeface="+mj-lt"/>
              <a:buAutoNum type="romanUcPeriod"/>
            </a:pPr>
            <a:r>
              <a:rPr lang="en-US" sz="1800" dirty="0"/>
              <a:t>Traverse the </a:t>
            </a:r>
            <a:r>
              <a:rPr lang="en-US" sz="1800" b="1" dirty="0"/>
              <a:t>right sub tree </a:t>
            </a:r>
            <a:r>
              <a:rPr lang="en-US" sz="1800" dirty="0"/>
              <a:t>in in order.</a:t>
            </a:r>
          </a:p>
          <a:p>
            <a:pPr>
              <a:buSzPct val="100000"/>
              <a:buFont typeface="+mj-lt"/>
              <a:buAutoNum type="romanUcPeriod"/>
            </a:pPr>
            <a:r>
              <a:rPr lang="en-US" sz="1800" b="1" dirty="0"/>
              <a:t>Post order</a:t>
            </a:r>
          </a:p>
          <a:p>
            <a:pPr marL="808038" indent="-450850">
              <a:buSzPct val="100000"/>
              <a:buFont typeface="+mj-lt"/>
              <a:buAutoNum type="romanUcPeriod"/>
            </a:pPr>
            <a:r>
              <a:rPr lang="en-US" sz="1800" dirty="0"/>
              <a:t>Traverse the </a:t>
            </a:r>
            <a:r>
              <a:rPr lang="en-US" sz="1800" b="1" dirty="0"/>
              <a:t>left sub tree </a:t>
            </a:r>
            <a:r>
              <a:rPr lang="en-US" sz="1800" dirty="0"/>
              <a:t>in post order.</a:t>
            </a:r>
          </a:p>
          <a:p>
            <a:pPr marL="808038" indent="-450850">
              <a:buSzPct val="100000"/>
              <a:buFont typeface="+mj-lt"/>
              <a:buAutoNum type="romanUcPeriod"/>
            </a:pPr>
            <a:r>
              <a:rPr lang="en-US" sz="1800" dirty="0"/>
              <a:t>Traverse the </a:t>
            </a:r>
            <a:r>
              <a:rPr lang="en-US" sz="1800" b="1" dirty="0"/>
              <a:t>right sub tree </a:t>
            </a:r>
            <a:r>
              <a:rPr lang="en-US" sz="1800" dirty="0"/>
              <a:t>in post order.</a:t>
            </a:r>
          </a:p>
          <a:p>
            <a:pPr marL="808038" indent="-450850">
              <a:buSzPct val="100000"/>
              <a:buFont typeface="+mj-lt"/>
              <a:buAutoNum type="romanUcPeriod"/>
            </a:pPr>
            <a:r>
              <a:rPr lang="en-US" sz="1800" dirty="0"/>
              <a:t>Visit the </a:t>
            </a:r>
            <a:r>
              <a:rPr lang="en-US" sz="1800" b="1" dirty="0"/>
              <a:t>root.</a:t>
            </a:r>
          </a:p>
          <a:p>
            <a:pPr>
              <a:buSzPct val="100000"/>
              <a:buFont typeface="+mj-lt"/>
              <a:buAutoNum type="romanU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1332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IN"/>
              <a:t>Depth-First Search / Traversal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396220" y="1021729"/>
            <a:ext cx="548640" cy="54864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1</a:t>
            </a:r>
            <a:endParaRPr lang="en-IN" b="1"/>
          </a:p>
        </p:txBody>
      </p:sp>
      <p:sp>
        <p:nvSpPr>
          <p:cNvPr id="5" name="Oval 4"/>
          <p:cNvSpPr/>
          <p:nvPr/>
        </p:nvSpPr>
        <p:spPr>
          <a:xfrm>
            <a:off x="2396220" y="2098979"/>
            <a:ext cx="548640" cy="54864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3</a:t>
            </a:r>
            <a:endParaRPr lang="en-IN" b="1"/>
          </a:p>
        </p:txBody>
      </p:sp>
      <p:sp>
        <p:nvSpPr>
          <p:cNvPr id="6" name="Oval 5"/>
          <p:cNvSpPr/>
          <p:nvPr/>
        </p:nvSpPr>
        <p:spPr>
          <a:xfrm>
            <a:off x="1244092" y="2102472"/>
            <a:ext cx="548640" cy="54864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2396220" y="3176972"/>
            <a:ext cx="548640" cy="54864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6</a:t>
            </a:r>
            <a:endParaRPr lang="en-IN" b="1"/>
          </a:p>
        </p:txBody>
      </p:sp>
      <p:sp>
        <p:nvSpPr>
          <p:cNvPr id="8" name="Oval 7"/>
          <p:cNvSpPr/>
          <p:nvPr/>
        </p:nvSpPr>
        <p:spPr>
          <a:xfrm>
            <a:off x="1244092" y="3180465"/>
            <a:ext cx="548640" cy="54864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5</a:t>
            </a:r>
            <a:endParaRPr lang="en-IN" b="1"/>
          </a:p>
        </p:txBody>
      </p:sp>
      <p:sp>
        <p:nvSpPr>
          <p:cNvPr id="9" name="Oval 8"/>
          <p:cNvSpPr/>
          <p:nvPr/>
        </p:nvSpPr>
        <p:spPr>
          <a:xfrm>
            <a:off x="3542562" y="2102472"/>
            <a:ext cx="548640" cy="54864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4</a:t>
            </a:r>
            <a:endParaRPr lang="en-IN" b="1"/>
          </a:p>
        </p:txBody>
      </p:sp>
      <p:sp>
        <p:nvSpPr>
          <p:cNvPr id="10" name="Oval 9"/>
          <p:cNvSpPr/>
          <p:nvPr/>
        </p:nvSpPr>
        <p:spPr>
          <a:xfrm>
            <a:off x="4694690" y="3176972"/>
            <a:ext cx="548640" cy="54864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8</a:t>
            </a:r>
            <a:endParaRPr lang="en-IN" b="1"/>
          </a:p>
        </p:txBody>
      </p:sp>
      <p:sp>
        <p:nvSpPr>
          <p:cNvPr id="11" name="Oval 10"/>
          <p:cNvSpPr/>
          <p:nvPr/>
        </p:nvSpPr>
        <p:spPr>
          <a:xfrm>
            <a:off x="3542562" y="3180465"/>
            <a:ext cx="548640" cy="54864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/>
              <a:t>7</a:t>
            </a:r>
            <a:endParaRPr lang="en-IN" b="1"/>
          </a:p>
        </p:txBody>
      </p:sp>
      <p:cxnSp>
        <p:nvCxnSpPr>
          <p:cNvPr id="12" name="Straight Connector 11"/>
          <p:cNvCxnSpPr>
            <a:stCxn id="4" idx="4"/>
            <a:endCxn id="5" idx="0"/>
          </p:cNvCxnSpPr>
          <p:nvPr/>
        </p:nvCxnSpPr>
        <p:spPr>
          <a:xfrm flipH="1">
            <a:off x="2670540" y="1570369"/>
            <a:ext cx="0" cy="52861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0"/>
            <a:endCxn id="4" idx="2"/>
          </p:cNvCxnSpPr>
          <p:nvPr/>
        </p:nvCxnSpPr>
        <p:spPr>
          <a:xfrm flipV="1">
            <a:off x="1518412" y="1296049"/>
            <a:ext cx="877808" cy="8064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6"/>
            <a:endCxn id="9" idx="0"/>
          </p:cNvCxnSpPr>
          <p:nvPr/>
        </p:nvCxnSpPr>
        <p:spPr>
          <a:xfrm>
            <a:off x="2944860" y="1296049"/>
            <a:ext cx="872022" cy="8064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4"/>
            <a:endCxn id="7" idx="0"/>
          </p:cNvCxnSpPr>
          <p:nvPr/>
        </p:nvCxnSpPr>
        <p:spPr>
          <a:xfrm flipH="1">
            <a:off x="2670540" y="2647619"/>
            <a:ext cx="0" cy="5293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4"/>
            <a:endCxn id="8" idx="0"/>
          </p:cNvCxnSpPr>
          <p:nvPr/>
        </p:nvCxnSpPr>
        <p:spPr>
          <a:xfrm flipH="1">
            <a:off x="1518412" y="2651112"/>
            <a:ext cx="0" cy="5293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1712386" y="2570766"/>
            <a:ext cx="764180" cy="6865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6"/>
            <a:endCxn id="5" idx="2"/>
          </p:cNvCxnSpPr>
          <p:nvPr/>
        </p:nvCxnSpPr>
        <p:spPr>
          <a:xfrm flipV="1">
            <a:off x="1792732" y="2373299"/>
            <a:ext cx="603488" cy="34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6"/>
            <a:endCxn id="7" idx="2"/>
          </p:cNvCxnSpPr>
          <p:nvPr/>
        </p:nvCxnSpPr>
        <p:spPr>
          <a:xfrm flipV="1">
            <a:off x="1792732" y="3451292"/>
            <a:ext cx="603488" cy="34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6"/>
            <a:endCxn id="10" idx="2"/>
          </p:cNvCxnSpPr>
          <p:nvPr/>
        </p:nvCxnSpPr>
        <p:spPr>
          <a:xfrm flipV="1">
            <a:off x="4091202" y="3451292"/>
            <a:ext cx="603488" cy="34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9" idx="4"/>
            <a:endCxn id="11" idx="0"/>
          </p:cNvCxnSpPr>
          <p:nvPr/>
        </p:nvCxnSpPr>
        <p:spPr>
          <a:xfrm flipH="1">
            <a:off x="3816882" y="2651112"/>
            <a:ext cx="0" cy="5293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6"/>
            <a:endCxn id="10" idx="0"/>
          </p:cNvCxnSpPr>
          <p:nvPr/>
        </p:nvCxnSpPr>
        <p:spPr>
          <a:xfrm>
            <a:off x="4091202" y="2376792"/>
            <a:ext cx="877808" cy="8001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910718" y="982465"/>
                <a:ext cx="5943600" cy="91940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2400"/>
                  <a:t>Select any node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IN" sz="24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4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sz="2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/>
                  <a:t>as starting point mark that node as visited</a:t>
                </a: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718" y="982465"/>
                <a:ext cx="5943600" cy="919401"/>
              </a:xfrm>
              <a:prstGeom prst="roundRect">
                <a:avLst/>
              </a:prstGeom>
              <a:blipFill>
                <a:blip r:embed="rId2"/>
                <a:stretch>
                  <a:fillRect l="-819" r="-614" b="-980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5875288" y="2056190"/>
            <a:ext cx="5943600" cy="1736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2400"/>
              <a:t>Select one of the unvisited adjacent of current node.</a:t>
            </a:r>
          </a:p>
          <a:p>
            <a:pPr algn="just"/>
            <a:r>
              <a:rPr lang="en-IN" sz="2400"/>
              <a:t>Make it new starting point and mark it as visited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10718" y="3960223"/>
            <a:ext cx="5943601" cy="13486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If new node has no unvisited adjacent then move to parent and make it starting point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29219" y="5754301"/>
            <a:ext cx="4675077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b="1">
                <a:solidFill>
                  <a:srgbClr val="AD1457"/>
                </a:solidFill>
              </a:rPr>
              <a:t>Visited :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648162" y="5786930"/>
            <a:ext cx="432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solidFill>
                  <a:srgbClr val="AD1457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80162" y="5786930"/>
            <a:ext cx="432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solidFill>
                  <a:srgbClr val="AD1457"/>
                </a:solidFill>
              </a:rPr>
              <a:t>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512162" y="5786930"/>
            <a:ext cx="432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solidFill>
                  <a:srgbClr val="AD1457"/>
                </a:solidFill>
              </a:rPr>
              <a:t>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944162" y="5786930"/>
            <a:ext cx="432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solidFill>
                  <a:srgbClr val="AD1457"/>
                </a:solidFill>
              </a:rPr>
              <a:t>6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376162" y="5786930"/>
            <a:ext cx="432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solidFill>
                  <a:srgbClr val="AD1457"/>
                </a:solidFill>
              </a:rPr>
              <a:t>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808162" y="5786930"/>
            <a:ext cx="432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solidFill>
                  <a:srgbClr val="AD1457"/>
                </a:solidFill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238290" y="5786930"/>
            <a:ext cx="432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solidFill>
                  <a:srgbClr val="AD1457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70290" y="5786930"/>
            <a:ext cx="432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solidFill>
                  <a:srgbClr val="AD1457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1075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89331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mph" presetSubtype="0" dur="500" repeatCount="indefinite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7" presetClass="emph" presetSubtype="0" dur="50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7" presetClass="emph" presetSubtype="0" dur="50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89331"/>
                                      </p:to>
                                    </p:animClr>
                                    <p:set>
                                      <p:cBhvr>
                                        <p:cTn id="4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7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BD3"/>
                                      </p:to>
                                    </p:animClr>
                                    <p:set>
                                      <p:cBhvr>
                                        <p:cTn id="50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7" presetClass="emph" presetSubtype="0" dur="500" repeatCount="indefinite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7" presetClass="emph" presetSubtype="0" dur="50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7" presetClass="emph" presetSubtype="0" dur="50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89331"/>
                                      </p:to>
                                    </p:animClr>
                                    <p:set>
                                      <p:cBhvr>
                                        <p:cTn id="7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7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0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7" presetClass="emph" presetSubtype="0" dur="500" repeatCount="indefinite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89331"/>
                                      </p:to>
                                    </p:animClr>
                                    <p:set>
                                      <p:cBhvr>
                                        <p:cTn id="9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7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0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7" presetClass="emph" presetSubtype="0" dur="500" repeatCount="indefinite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89331"/>
                                      </p:to>
                                    </p:animClr>
                                    <p:set>
                                      <p:cBhvr>
                                        <p:cTn id="116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7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0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89331"/>
                                      </p:to>
                                    </p:animClr>
                                    <p:set>
                                      <p:cBhvr>
                                        <p:cTn id="13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7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8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7" presetClass="emph" presetSubtype="0" dur="500" repeatCount="indefinite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7" presetClass="emph" presetSubtype="0" dur="50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3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89331"/>
                                      </p:to>
                                    </p:animClr>
                                    <p:set>
                                      <p:cBhvr>
                                        <p:cTn id="159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7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7" presetClass="emph" presetSubtype="0" dur="500" repeatCount="indefinite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89331"/>
                                      </p:to>
                                    </p:animClr>
                                    <p:set>
                                      <p:cBhvr>
                                        <p:cTn id="179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7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3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DFS – Procedure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</p:spPr>
            <p:txBody>
              <a:bodyPr>
                <a:normAutofit fontScale="70000" lnSpcReduction="20000"/>
              </a:bodyPr>
              <a:lstStyle/>
              <a:p>
                <a:pPr lvl="0"/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/>
                  <a:t>be an undirected graph all of whose nodes we wish to visit. </a:t>
                </a:r>
              </a:p>
              <a:p>
                <a:pPr lvl="0"/>
                <a:r>
                  <a:rPr lang="en-US"/>
                  <a:t>It is somehow possible </a:t>
                </a:r>
                <a:r>
                  <a:rPr lang="en-US" b="1">
                    <a:solidFill>
                      <a:srgbClr val="AD1457"/>
                    </a:solidFill>
                  </a:rPr>
                  <a:t>to mark a node </a:t>
                </a:r>
                <a:r>
                  <a:rPr lang="en-US"/>
                  <a:t>to show it has already been visited.</a:t>
                </a:r>
              </a:p>
              <a:p>
                <a:pPr lvl="0"/>
                <a:r>
                  <a:rPr lang="en-US"/>
                  <a:t>To carry out a </a:t>
                </a:r>
                <a:r>
                  <a:rPr lang="en-US" b="1">
                    <a:solidFill>
                      <a:srgbClr val="AD1457"/>
                    </a:solidFill>
                  </a:rPr>
                  <a:t>depth-first traversal </a:t>
                </a:r>
                <a:r>
                  <a:rPr lang="en-US"/>
                  <a:t>of the graph, choose any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as the starting point.</a:t>
                </a:r>
              </a:p>
              <a:p>
                <a:pPr lvl="0"/>
                <a:r>
                  <a:rPr lang="en-US"/>
                  <a:t>Mark this node to show it has been </a:t>
                </a:r>
                <a:r>
                  <a:rPr lang="en-US" b="1">
                    <a:solidFill>
                      <a:srgbClr val="AD1457"/>
                    </a:solidFill>
                  </a:rPr>
                  <a:t>visited</a:t>
                </a:r>
                <a:r>
                  <a:rPr lang="en-US">
                    <a:solidFill>
                      <a:srgbClr val="AD1457"/>
                    </a:solidFill>
                  </a:rPr>
                  <a:t>.</a:t>
                </a:r>
              </a:p>
              <a:p>
                <a:pPr lvl="0"/>
                <a:r>
                  <a:rPr lang="en-US"/>
                  <a:t>If there is a node adjacent to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/>
                  <a:t> that has not yet been visited, choose this node as a new starting point and call the </a:t>
                </a:r>
                <a:r>
                  <a:rPr lang="en-US">
                    <a:solidFill>
                      <a:srgbClr val="AD1457"/>
                    </a:solidFill>
                  </a:rPr>
                  <a:t>depth-first search procedure </a:t>
                </a:r>
                <a:r>
                  <a:rPr lang="en-US" b="1">
                    <a:solidFill>
                      <a:srgbClr val="AD1457"/>
                    </a:solidFill>
                  </a:rPr>
                  <a:t>recursively</a:t>
                </a:r>
                <a:r>
                  <a:rPr lang="en-US"/>
                  <a:t>. </a:t>
                </a:r>
              </a:p>
              <a:p>
                <a:pPr lvl="0"/>
                <a:r>
                  <a:rPr lang="en-US"/>
                  <a:t>When all the nodes adjacent to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b="1">
                    <a:solidFill>
                      <a:srgbClr val="AD1457"/>
                    </a:solidFill>
                  </a:rPr>
                  <a:t> are marked</a:t>
                </a:r>
                <a:r>
                  <a:rPr lang="en-US"/>
                  <a:t>, the search starting at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is finished. </a:t>
                </a:r>
              </a:p>
              <a:p>
                <a:pPr lvl="0"/>
                <a:r>
                  <a:rPr lang="en-US"/>
                  <a:t>If there remain any nodes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/>
                  <a:t> that </a:t>
                </a:r>
                <a:r>
                  <a:rPr lang="en-US" b="1">
                    <a:solidFill>
                      <a:srgbClr val="AD1457"/>
                    </a:solidFill>
                  </a:rPr>
                  <a:t>have not been visited</a:t>
                </a:r>
                <a:r>
                  <a:rPr lang="en-US"/>
                  <a:t>, choose any one of them as a </a:t>
                </a:r>
                <a:r>
                  <a:rPr lang="en-US" b="1">
                    <a:solidFill>
                      <a:srgbClr val="AD1457"/>
                    </a:solidFill>
                  </a:rPr>
                  <a:t>new starting point</a:t>
                </a:r>
                <a:r>
                  <a:rPr lang="en-US">
                    <a:solidFill>
                      <a:srgbClr val="AD1457"/>
                    </a:solidFill>
                  </a:rPr>
                  <a:t>,</a:t>
                </a:r>
                <a:r>
                  <a:rPr lang="en-US"/>
                  <a:t> and call the procedure again.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t="-3926" r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272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8"/>
  <p:tag name="AS_OS" val="Unix 5.15.0.1019"/>
  <p:tag name="AS_RELEASE_DATE" val="2022.08.14"/>
  <p:tag name="AS_TITLE" val="Aspose.Slides for .NET5"/>
  <p:tag name="AS_VERSION" val="22.8"/>
</p:tagLst>
</file>

<file path=ppt/theme/theme1.xml><?xml version="1.0" encoding="utf-8"?>
<a:theme xmlns:a="http://schemas.openxmlformats.org/drawingml/2006/main" name="PPT Templat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</Template>
  <TotalTime>2991</TotalTime>
  <Words>3974</Words>
  <Application>Microsoft Office PowerPoint</Application>
  <PresentationFormat>Widescreen</PresentationFormat>
  <Paragraphs>996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62" baseType="lpstr">
      <vt:lpstr>Arial</vt:lpstr>
      <vt:lpstr>Wingdings 3</vt:lpstr>
      <vt:lpstr>Cambria Math</vt:lpstr>
      <vt:lpstr>Consolas</vt:lpstr>
      <vt:lpstr>CastleT</vt:lpstr>
      <vt:lpstr>Calibri</vt:lpstr>
      <vt:lpstr>Cambria-Bold</vt:lpstr>
      <vt:lpstr>Roboto Condensed Light</vt:lpstr>
      <vt:lpstr>Arial Rounded MT Bold</vt:lpstr>
      <vt:lpstr>Symbol</vt:lpstr>
      <vt:lpstr>Wingdings</vt:lpstr>
      <vt:lpstr>Times New Roman</vt:lpstr>
      <vt:lpstr>PPT Template</vt:lpstr>
      <vt:lpstr>1_Office Theme</vt:lpstr>
      <vt:lpstr>2_Office Theme</vt:lpstr>
      <vt:lpstr>PowerPoint Presentation</vt:lpstr>
      <vt:lpstr>PowerPoint Presentation</vt:lpstr>
      <vt:lpstr>Introduction to Graph</vt:lpstr>
      <vt:lpstr>Graph - Definition</vt:lpstr>
      <vt:lpstr>Directed &amp; Undirected Graph</vt:lpstr>
      <vt:lpstr>Traversing Graphs</vt:lpstr>
      <vt:lpstr>Traversing Graph/Tree</vt:lpstr>
      <vt:lpstr>Depth-First Search / Traversal</vt:lpstr>
      <vt:lpstr>DFS – Procedure </vt:lpstr>
      <vt:lpstr>Depth-First Search Algorithm</vt:lpstr>
      <vt:lpstr>Depth-First Search - Algorithm</vt:lpstr>
      <vt:lpstr>Breadth First Search / Traversal</vt:lpstr>
      <vt:lpstr>Breadth First Search - Algorithm</vt:lpstr>
      <vt:lpstr>Comparison of DFS and BFS</vt:lpstr>
      <vt:lpstr>Comparison of DFS and BFS</vt:lpstr>
      <vt:lpstr>Topological Sorting</vt:lpstr>
      <vt:lpstr>Topological Sorting – Example 1</vt:lpstr>
      <vt:lpstr>Topological Sorting – Example 2</vt:lpstr>
      <vt:lpstr>Connected Components</vt:lpstr>
      <vt:lpstr>PowerPoint Presentation</vt:lpstr>
      <vt:lpstr>Articulation Point</vt:lpstr>
      <vt:lpstr>Minimum Spanning Tree</vt:lpstr>
      <vt:lpstr>Introduction to Minimum Spanning Tree (MST)</vt:lpstr>
      <vt:lpstr>Spanning Tree Examples </vt:lpstr>
      <vt:lpstr>Kruskal’s Algorithm for MST – Example 1</vt:lpstr>
      <vt:lpstr>PowerPoint Presentation</vt:lpstr>
      <vt:lpstr>PowerPoint Presentation</vt:lpstr>
      <vt:lpstr>PowerPoint Presentation</vt:lpstr>
      <vt:lpstr>Kruskal’s Algorithm – Example 2</vt:lpstr>
      <vt:lpstr>Kruskal’s Algorithm for MST </vt:lpstr>
      <vt:lpstr>Exercises – Home Work</vt:lpstr>
      <vt:lpstr>Prim’s Algorithm </vt:lpstr>
      <vt:lpstr>PowerPoint Presentation</vt:lpstr>
      <vt:lpstr>PowerPoint Presentation</vt:lpstr>
      <vt:lpstr>PowerPoint Presentation</vt:lpstr>
      <vt:lpstr>Prim’s Algorithm – Example 1</vt:lpstr>
      <vt:lpstr>Prim’s Algorithm</vt:lpstr>
      <vt:lpstr>Exercises – Home Work</vt:lpstr>
      <vt:lpstr>Single Source Shortest Path – Dijkstra’s Algorithm</vt:lpstr>
      <vt:lpstr>Introduction </vt:lpstr>
      <vt:lpstr>Dijkstra’s Algorithm - Example</vt:lpstr>
      <vt:lpstr>Dijkstra’s Algorithm - Example</vt:lpstr>
      <vt:lpstr>Dijkstra’s Algorithm - Example</vt:lpstr>
      <vt:lpstr>Exercises – Home Work</vt:lpstr>
      <vt:lpstr>Dijkstra’s Algorithm</vt:lpstr>
      <vt:lpstr>Knapsack Problem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Yatri Davda</cp:lastModifiedBy>
  <cp:revision>416</cp:revision>
  <dcterms:created xsi:type="dcterms:W3CDTF">2020-05-01T05:09:15Z</dcterms:created>
  <dcterms:modified xsi:type="dcterms:W3CDTF">2022-10-10T01:56:26Z</dcterms:modified>
</cp:coreProperties>
</file>